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7"/>
  </p:notesMasterIdLst>
  <p:handoutMasterIdLst>
    <p:handoutMasterId r:id="rId278"/>
  </p:handoutMasterIdLst>
  <p:sldIdLst>
    <p:sldId id="256" r:id="rId2"/>
    <p:sldId id="517" r:id="rId3"/>
    <p:sldId id="518" r:id="rId4"/>
    <p:sldId id="404" r:id="rId5"/>
    <p:sldId id="499" r:id="rId6"/>
    <p:sldId id="500" r:id="rId7"/>
    <p:sldId id="703" r:id="rId8"/>
    <p:sldId id="259" r:id="rId9"/>
    <p:sldId id="535" r:id="rId10"/>
    <p:sldId id="536" r:id="rId11"/>
    <p:sldId id="537" r:id="rId12"/>
    <p:sldId id="704" r:id="rId13"/>
    <p:sldId id="262" r:id="rId14"/>
    <p:sldId id="394" r:id="rId15"/>
    <p:sldId id="395" r:id="rId16"/>
    <p:sldId id="269" r:id="rId17"/>
    <p:sldId id="263" r:id="rId18"/>
    <p:sldId id="266" r:id="rId19"/>
    <p:sldId id="267" r:id="rId20"/>
    <p:sldId id="607" r:id="rId21"/>
    <p:sldId id="608" r:id="rId22"/>
    <p:sldId id="625" r:id="rId23"/>
    <p:sldId id="629" r:id="rId24"/>
    <p:sldId id="628" r:id="rId25"/>
    <p:sldId id="627" r:id="rId26"/>
    <p:sldId id="288" r:id="rId27"/>
    <p:sldId id="538" r:id="rId28"/>
    <p:sldId id="273" r:id="rId29"/>
    <p:sldId id="265" r:id="rId30"/>
    <p:sldId id="277" r:id="rId31"/>
    <p:sldId id="284" r:id="rId32"/>
    <p:sldId id="293" r:id="rId33"/>
    <p:sldId id="286" r:id="rId34"/>
    <p:sldId id="606" r:id="rId35"/>
    <p:sldId id="605" r:id="rId36"/>
    <p:sldId id="296" r:id="rId37"/>
    <p:sldId id="699" r:id="rId38"/>
    <p:sldId id="698" r:id="rId39"/>
    <p:sldId id="710" r:id="rId40"/>
    <p:sldId id="297" r:id="rId41"/>
    <p:sldId id="290" r:id="rId42"/>
    <p:sldId id="632" r:id="rId43"/>
    <p:sldId id="298" r:id="rId44"/>
    <p:sldId id="631" r:id="rId45"/>
    <p:sldId id="633" r:id="rId46"/>
    <p:sldId id="389" r:id="rId47"/>
    <p:sldId id="390" r:id="rId48"/>
    <p:sldId id="498" r:id="rId49"/>
    <p:sldId id="405" r:id="rId50"/>
    <p:sldId id="406" r:id="rId51"/>
    <p:sldId id="407" r:id="rId52"/>
    <p:sldId id="408" r:id="rId53"/>
    <p:sldId id="409" r:id="rId54"/>
    <p:sldId id="410" r:id="rId55"/>
    <p:sldId id="411" r:id="rId56"/>
    <p:sldId id="412" r:id="rId57"/>
    <p:sldId id="413" r:id="rId58"/>
    <p:sldId id="414" r:id="rId59"/>
    <p:sldId id="415" r:id="rId60"/>
    <p:sldId id="416" r:id="rId61"/>
    <p:sldId id="417" r:id="rId62"/>
    <p:sldId id="418" r:id="rId63"/>
    <p:sldId id="419" r:id="rId64"/>
    <p:sldId id="420" r:id="rId65"/>
    <p:sldId id="421" r:id="rId66"/>
    <p:sldId id="422" r:id="rId67"/>
    <p:sldId id="423" r:id="rId68"/>
    <p:sldId id="424" r:id="rId69"/>
    <p:sldId id="425" r:id="rId70"/>
    <p:sldId id="501" r:id="rId71"/>
    <p:sldId id="502" r:id="rId72"/>
    <p:sldId id="426" r:id="rId73"/>
    <p:sldId id="427" r:id="rId74"/>
    <p:sldId id="428" r:id="rId75"/>
    <p:sldId id="503" r:id="rId76"/>
    <p:sldId id="429" r:id="rId77"/>
    <p:sldId id="505" r:id="rId78"/>
    <p:sldId id="504" r:id="rId79"/>
    <p:sldId id="430" r:id="rId80"/>
    <p:sldId id="431" r:id="rId81"/>
    <p:sldId id="432" r:id="rId82"/>
    <p:sldId id="433" r:id="rId83"/>
    <p:sldId id="434" r:id="rId84"/>
    <p:sldId id="435" r:id="rId85"/>
    <p:sldId id="436" r:id="rId86"/>
    <p:sldId id="437" r:id="rId87"/>
    <p:sldId id="438" r:id="rId88"/>
    <p:sldId id="439" r:id="rId89"/>
    <p:sldId id="440" r:id="rId90"/>
    <p:sldId id="441" r:id="rId91"/>
    <p:sldId id="442" r:id="rId92"/>
    <p:sldId id="443" r:id="rId93"/>
    <p:sldId id="444" r:id="rId94"/>
    <p:sldId id="506" r:id="rId95"/>
    <p:sldId id="445" r:id="rId96"/>
    <p:sldId id="446" r:id="rId97"/>
    <p:sldId id="447" r:id="rId98"/>
    <p:sldId id="507" r:id="rId99"/>
    <p:sldId id="508" r:id="rId100"/>
    <p:sldId id="634" r:id="rId101"/>
    <p:sldId id="448" r:id="rId102"/>
    <p:sldId id="449" r:id="rId103"/>
    <p:sldId id="450" r:id="rId104"/>
    <p:sldId id="451" r:id="rId105"/>
    <p:sldId id="452" r:id="rId106"/>
    <p:sldId id="453" r:id="rId107"/>
    <p:sldId id="509" r:id="rId108"/>
    <p:sldId id="510" r:id="rId109"/>
    <p:sldId id="511" r:id="rId110"/>
    <p:sldId id="454" r:id="rId111"/>
    <p:sldId id="455" r:id="rId112"/>
    <p:sldId id="456" r:id="rId113"/>
    <p:sldId id="512" r:id="rId114"/>
    <p:sldId id="457" r:id="rId115"/>
    <p:sldId id="458" r:id="rId116"/>
    <p:sldId id="522" r:id="rId117"/>
    <p:sldId id="523" r:id="rId118"/>
    <p:sldId id="524" r:id="rId119"/>
    <p:sldId id="519" r:id="rId120"/>
    <p:sldId id="636" r:id="rId121"/>
    <p:sldId id="590" r:id="rId122"/>
    <p:sldId id="700" r:id="rId123"/>
    <p:sldId id="520" r:id="rId124"/>
    <p:sldId id="527" r:id="rId125"/>
    <p:sldId id="554" r:id="rId126"/>
    <p:sldId id="609" r:id="rId127"/>
    <p:sldId id="610" r:id="rId128"/>
    <p:sldId id="611" r:id="rId129"/>
    <p:sldId id="612" r:id="rId130"/>
    <p:sldId id="613" r:id="rId131"/>
    <p:sldId id="614" r:id="rId132"/>
    <p:sldId id="615" r:id="rId133"/>
    <p:sldId id="616" r:id="rId134"/>
    <p:sldId id="617" r:id="rId135"/>
    <p:sldId id="618" r:id="rId136"/>
    <p:sldId id="619" r:id="rId137"/>
    <p:sldId id="620" r:id="rId138"/>
    <p:sldId id="621" r:id="rId139"/>
    <p:sldId id="470" r:id="rId140"/>
    <p:sldId id="471" r:id="rId141"/>
    <p:sldId id="472" r:id="rId142"/>
    <p:sldId id="473" r:id="rId143"/>
    <p:sldId id="474" r:id="rId144"/>
    <p:sldId id="515" r:id="rId145"/>
    <p:sldId id="475" r:id="rId146"/>
    <p:sldId id="476" r:id="rId147"/>
    <p:sldId id="477" r:id="rId148"/>
    <p:sldId id="478" r:id="rId149"/>
    <p:sldId id="479" r:id="rId150"/>
    <p:sldId id="480" r:id="rId151"/>
    <p:sldId id="481" r:id="rId152"/>
    <p:sldId id="482" r:id="rId153"/>
    <p:sldId id="483" r:id="rId154"/>
    <p:sldId id="484" r:id="rId155"/>
    <p:sldId id="485" r:id="rId156"/>
    <p:sldId id="486" r:id="rId157"/>
    <p:sldId id="487" r:id="rId158"/>
    <p:sldId id="488" r:id="rId159"/>
    <p:sldId id="489" r:id="rId160"/>
    <p:sldId id="490" r:id="rId161"/>
    <p:sldId id="491" r:id="rId162"/>
    <p:sldId id="492" r:id="rId163"/>
    <p:sldId id="493" r:id="rId164"/>
    <p:sldId id="494" r:id="rId165"/>
    <p:sldId id="495" r:id="rId166"/>
    <p:sldId id="639" r:id="rId167"/>
    <p:sldId id="640" r:id="rId168"/>
    <p:sldId id="637" r:id="rId169"/>
    <p:sldId id="497" r:id="rId170"/>
    <p:sldId id="602" r:id="rId171"/>
    <p:sldId id="622" r:id="rId172"/>
    <p:sldId id="623" r:id="rId173"/>
    <p:sldId id="525" r:id="rId174"/>
    <p:sldId id="526" r:id="rId175"/>
    <p:sldId id="529" r:id="rId176"/>
    <p:sldId id="530" r:id="rId177"/>
    <p:sldId id="540" r:id="rId178"/>
    <p:sldId id="541" r:id="rId179"/>
    <p:sldId id="532" r:id="rId180"/>
    <p:sldId id="534" r:id="rId181"/>
    <p:sldId id="542" r:id="rId182"/>
    <p:sldId id="539" r:id="rId183"/>
    <p:sldId id="567" r:id="rId184"/>
    <p:sldId id="572" r:id="rId185"/>
    <p:sldId id="568" r:id="rId186"/>
    <p:sldId id="569" r:id="rId187"/>
    <p:sldId id="570" r:id="rId188"/>
    <p:sldId id="571" r:id="rId189"/>
    <p:sldId id="573" r:id="rId190"/>
    <p:sldId id="574" r:id="rId191"/>
    <p:sldId id="575" r:id="rId192"/>
    <p:sldId id="576" r:id="rId193"/>
    <p:sldId id="543" r:id="rId194"/>
    <p:sldId id="544" r:id="rId195"/>
    <p:sldId id="545" r:id="rId196"/>
    <p:sldId id="546" r:id="rId197"/>
    <p:sldId id="577" r:id="rId198"/>
    <p:sldId id="578" r:id="rId199"/>
    <p:sldId id="547" r:id="rId200"/>
    <p:sldId id="579" r:id="rId201"/>
    <p:sldId id="548" r:id="rId202"/>
    <p:sldId id="549" r:id="rId203"/>
    <p:sldId id="550" r:id="rId204"/>
    <p:sldId id="580" r:id="rId205"/>
    <p:sldId id="581" r:id="rId206"/>
    <p:sldId id="582" r:id="rId207"/>
    <p:sldId id="551" r:id="rId208"/>
    <p:sldId id="583" r:id="rId209"/>
    <p:sldId id="552" r:id="rId210"/>
    <p:sldId id="584" r:id="rId211"/>
    <p:sldId id="553" r:id="rId212"/>
    <p:sldId id="555" r:id="rId213"/>
    <p:sldId id="557" r:id="rId214"/>
    <p:sldId id="556" r:id="rId215"/>
    <p:sldId id="558" r:id="rId216"/>
    <p:sldId id="559" r:id="rId217"/>
    <p:sldId id="585" r:id="rId218"/>
    <p:sldId id="560" r:id="rId219"/>
    <p:sldId id="562" r:id="rId220"/>
    <p:sldId id="563" r:id="rId221"/>
    <p:sldId id="564" r:id="rId222"/>
    <p:sldId id="565" r:id="rId223"/>
    <p:sldId id="652" r:id="rId224"/>
    <p:sldId id="701" r:id="rId225"/>
    <p:sldId id="702" r:id="rId226"/>
    <p:sldId id="641" r:id="rId227"/>
    <p:sldId id="650" r:id="rId228"/>
    <p:sldId id="643" r:id="rId229"/>
    <p:sldId id="651" r:id="rId230"/>
    <p:sldId id="654" r:id="rId231"/>
    <p:sldId id="655" r:id="rId232"/>
    <p:sldId id="662" r:id="rId233"/>
    <p:sldId id="663" r:id="rId234"/>
    <p:sldId id="653" r:id="rId235"/>
    <p:sldId id="657" r:id="rId236"/>
    <p:sldId id="656" r:id="rId237"/>
    <p:sldId id="658" r:id="rId238"/>
    <p:sldId id="659" r:id="rId239"/>
    <p:sldId id="660" r:id="rId240"/>
    <p:sldId id="669" r:id="rId241"/>
    <p:sldId id="678" r:id="rId242"/>
    <p:sldId id="679" r:id="rId243"/>
    <p:sldId id="670" r:id="rId244"/>
    <p:sldId id="671" r:id="rId245"/>
    <p:sldId id="672" r:id="rId246"/>
    <p:sldId id="644" r:id="rId247"/>
    <p:sldId id="673" r:id="rId248"/>
    <p:sldId id="674" r:id="rId249"/>
    <p:sldId id="680" r:id="rId250"/>
    <p:sldId id="681" r:id="rId251"/>
    <p:sldId id="682" r:id="rId252"/>
    <p:sldId id="694" r:id="rId253"/>
    <p:sldId id="695" r:id="rId254"/>
    <p:sldId id="696" r:id="rId255"/>
    <p:sldId id="697" r:id="rId256"/>
    <p:sldId id="689" r:id="rId257"/>
    <p:sldId id="690" r:id="rId258"/>
    <p:sldId id="691" r:id="rId259"/>
    <p:sldId id="692" r:id="rId260"/>
    <p:sldId id="708" r:id="rId261"/>
    <p:sldId id="709" r:id="rId262"/>
    <p:sldId id="686" r:id="rId263"/>
    <p:sldId id="687" r:id="rId264"/>
    <p:sldId id="677" r:id="rId265"/>
    <p:sldId id="688" r:id="rId266"/>
    <p:sldId id="693" r:id="rId267"/>
    <p:sldId id="586" r:id="rId268"/>
    <p:sldId id="587" r:id="rId269"/>
    <p:sldId id="588" r:id="rId270"/>
    <p:sldId id="591" r:id="rId271"/>
    <p:sldId id="589" r:id="rId272"/>
    <p:sldId id="592" r:id="rId273"/>
    <p:sldId id="593" r:id="rId274"/>
    <p:sldId id="601" r:id="rId275"/>
    <p:sldId id="600" r:id="rId276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86449" autoAdjust="0"/>
  </p:normalViewPr>
  <p:slideViewPr>
    <p:cSldViewPr>
      <p:cViewPr varScale="1">
        <p:scale>
          <a:sx n="100" d="100"/>
          <a:sy n="100" d="100"/>
        </p:scale>
        <p:origin x="13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notesMaster" Target="notesMasters/notesMaster1.xml"/><Relationship Id="rId278" Type="http://schemas.openxmlformats.org/officeDocument/2006/relationships/handoutMaster" Target="handoutMasters/handoutMaster1.xml"/><Relationship Id="rId279" Type="http://schemas.openxmlformats.org/officeDocument/2006/relationships/presProps" Target="pres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viewProps" Target="view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theme" Target="theme/theme1.xml"/><Relationship Id="rId282" Type="http://schemas.openxmlformats.org/officeDocument/2006/relationships/tableStyles" Target="tableStyles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21/08/59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21/08/59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37040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274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3323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Homebrew/install/master/install" TargetMode="External"/><Relationship Id="rId3" Type="http://schemas.openxmlformats.org/officeDocument/2006/relationships/image" Target="../media/image76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builder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s://www.docker.com/products/docker-toolbox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Relationship Id="rId3" Type="http://schemas.openxmlformats.org/officeDocument/2006/relationships/image" Target="../media/image103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tiff"/><Relationship Id="rId3" Type="http://schemas.openxmlformats.org/officeDocument/2006/relationships/image" Target="../media/image143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jpg"/><Relationship Id="rId3" Type="http://schemas.openxmlformats.org/officeDocument/2006/relationships/image" Target="../media/image146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create/" TargetMode="External"/><Relationship Id="rId3" Type="http://schemas.openxmlformats.org/officeDocument/2006/relationships/image" Target="../media/image153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9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tiff"/><Relationship Id="rId3" Type="http://schemas.openxmlformats.org/officeDocument/2006/relationships/image" Target="../media/image181.tiff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png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ocker/docker/pull/22126)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microsoft" TargetMode="External"/><Relationship Id="rId3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b.docker.com/" TargetMode="External"/><Relationship Id="rId3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yjcBsedtQQicDk4VXI5ejUwNzA" TargetMode="External"/><Relationship Id="rId4" Type="http://schemas.openxmlformats.org/officeDocument/2006/relationships/hyperlink" Target="mailto:git@github.com:praparn/dockerworkshop.git" TargetMode="Externa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1)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048672" cy="4402360"/>
          </a:xfrm>
        </p:spPr>
      </p:pic>
    </p:spTree>
    <p:extLst>
      <p:ext uri="{BB962C8B-B14F-4D97-AF65-F5344CB8AC3E}">
        <p14:creationId xmlns:p14="http://schemas.microsoft.com/office/powerpoint/2010/main" val="13098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802.1q Tagging (L2 &amp; L3)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 descr="Docker VLANs in 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81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Ipvlan L2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20763"/>
            <a:ext cx="44481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across host (Overlay Network)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://i.stack.imgur.com/jw1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06" y="1700808"/>
            <a:ext cx="3626562" cy="31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ผลการค้นหารูปภาพสำหรับ harddisk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6867075" cy="5284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ตามปกติแล้ว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จะเก็บข้อมูลทุกอย่างเอาไว้ภายใน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</a:t>
            </a:r>
          </a:p>
          <a:p>
            <a:pPr lvl="1"/>
            <a:r>
              <a:rPr lang="en-US" sz="1800" dirty="0" smtClean="0"/>
              <a:t>/sys/data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nagios</a:t>
            </a:r>
            <a:r>
              <a:rPr lang="en-US" sz="1800" dirty="0" smtClean="0"/>
              <a:t>/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mysql</a:t>
            </a:r>
            <a:endParaRPr lang="en-US" sz="1800" dirty="0" smtClean="0"/>
          </a:p>
          <a:p>
            <a:pPr lvl="1"/>
            <a:r>
              <a:rPr lang="en-US" sz="1800" dirty="0" smtClean="0"/>
              <a:t>Etc.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th-TH" sz="2000" dirty="0" smtClean="0"/>
              <a:t>สำหรับการใช้งาน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environment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ได้สร้าง </a:t>
            </a:r>
            <a:r>
              <a:rPr lang="en-US" sz="2000" dirty="0" smtClean="0"/>
              <a:t>tool </a:t>
            </a:r>
            <a:r>
              <a:rPr lang="th-TH" sz="2000" dirty="0" smtClean="0"/>
              <a:t>สำหรับอำนวยความสะดวกในการใช้งานข้อมูลร่วมกันในหลายๆกรณี อาทิเช่น</a:t>
            </a:r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</a:t>
            </a:r>
            <a:r>
              <a:rPr lang="en-US" sz="1800" dirty="0" smtClean="0"/>
              <a:t> container</a:t>
            </a:r>
            <a:endParaRPr lang="th-TH" sz="1800" dirty="0" smtClean="0"/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 </a:t>
            </a:r>
            <a:r>
              <a:rPr lang="en-US" sz="1800" dirty="0" smtClean="0"/>
              <a:t>container / host</a:t>
            </a:r>
            <a:endParaRPr lang="th-TH" sz="1800" dirty="0" smtClean="0"/>
          </a:p>
          <a:p>
            <a:pPr lvl="1"/>
            <a:r>
              <a:rPr lang="th-TH" sz="1800" dirty="0" smtClean="0"/>
              <a:t>จัดเก็บ </a:t>
            </a:r>
            <a:r>
              <a:rPr lang="en-US" sz="1800" dirty="0" smtClean="0"/>
              <a:t>configuration / log / data </a:t>
            </a:r>
            <a:r>
              <a:rPr lang="th-TH" sz="1800" dirty="0" smtClean="0"/>
              <a:t>ของทุกๆ</a:t>
            </a:r>
            <a:r>
              <a:rPr lang="en-US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ไว้ที่ศูนย์กลาง</a:t>
            </a:r>
          </a:p>
          <a:p>
            <a:pPr lvl="1"/>
            <a:r>
              <a:rPr lang="en-US" sz="1800" dirty="0" smtClean="0"/>
              <a:t>data migration</a:t>
            </a:r>
          </a:p>
          <a:p>
            <a:pPr lvl="1"/>
            <a:r>
              <a:rPr lang="en-US" sz="1800" dirty="0" smtClean="0"/>
              <a:t>backup / restore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1. </a:t>
            </a:r>
            <a:r>
              <a:rPr lang="th-TH" sz="2000" dirty="0" smtClean="0"/>
              <a:t>การ</a:t>
            </a:r>
            <a:r>
              <a:rPr lang="en-US" sz="2000" dirty="0" smtClean="0"/>
              <a:t> map volume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host directory </a:t>
            </a:r>
            <a:r>
              <a:rPr lang="th-TH" sz="2000" dirty="0" smtClean="0"/>
              <a:t>และ </a:t>
            </a:r>
            <a:r>
              <a:rPr lang="en-US" sz="2000" dirty="0" smtClean="0"/>
              <a:t>container directory (single host solution / test &amp; dev can acceptable)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ตรวจสอบการคอนฟิกบน </a:t>
            </a:r>
            <a:r>
              <a:rPr lang="en-US" sz="2000" dirty="0" smtClean="0"/>
              <a:t>container</a:t>
            </a:r>
            <a:r>
              <a:rPr lang="en-US" dirty="0" smtClean="0"/>
              <a:t> (inspect)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9168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-v /volume-host:/volume-container:(</a:t>
            </a:r>
            <a:r>
              <a:rPr lang="en-US" sz="2400" dirty="0" err="1" smtClean="0">
                <a:solidFill>
                  <a:schemeClr val="tx1"/>
                </a:solidFill>
              </a:rPr>
              <a:t>ro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rw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77072"/>
            <a:ext cx="82809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"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HostConfig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": {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"Binds": [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    "/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/log:/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log:rw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"],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42088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Ex: -v 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/log:/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log:rw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9249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-v 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</a:t>
            </a:r>
            <a:r>
              <a:rPr lang="en-US" sz="2400" dirty="0" smtClean="0">
                <a:solidFill>
                  <a:schemeClr val="tx1"/>
                </a:solidFill>
              </a:rPr>
              <a:t>:/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nginx.conf:ro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61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th-TH" dirty="0" smtClean="0"/>
              <a:t>สร้าง </a:t>
            </a:r>
            <a:r>
              <a:rPr lang="en-US" dirty="0" smtClean="0"/>
              <a:t>data volume container</a:t>
            </a:r>
            <a:r>
              <a:rPr lang="th-TH" dirty="0" smtClean="0"/>
              <a:t>กลางเพื่อใช้ในการจัดเก็บข้อมูล หรือ </a:t>
            </a:r>
            <a:r>
              <a:rPr lang="en-US" dirty="0" smtClean="0"/>
              <a:t>share volume </a:t>
            </a:r>
            <a:r>
              <a:rPr lang="th-TH" dirty="0" smtClean="0"/>
              <a:t>ระหว่าง </a:t>
            </a:r>
            <a:r>
              <a:rPr lang="en-US" dirty="0" smtClean="0"/>
              <a:t>host/container, container/container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2924944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-v /data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0506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web1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34888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--volumes-from &lt;container name&gt;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013176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web2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1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การลบ</a:t>
            </a:r>
            <a:r>
              <a:rPr lang="en-US" dirty="0" smtClean="0"/>
              <a:t> volume </a:t>
            </a:r>
            <a:r>
              <a:rPr lang="th-TH" dirty="0" smtClean="0"/>
              <a:t>ทิ้งจาก </a:t>
            </a:r>
            <a:r>
              <a:rPr lang="en-US" dirty="0" smtClean="0"/>
              <a:t>container </a:t>
            </a:r>
            <a:r>
              <a:rPr lang="th-TH" dirty="0" smtClean="0"/>
              <a:t>ให้ใช้คำสั่ง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th-TH" dirty="0" smtClean="0"/>
              <a:t>เพื่อลบ</a:t>
            </a:r>
            <a:r>
              <a:rPr lang="en-US" dirty="0" smtClean="0"/>
              <a:t> container </a:t>
            </a:r>
            <a:r>
              <a:rPr lang="th-TH" dirty="0" smtClean="0"/>
              <a:t>ตามปกติ</a:t>
            </a:r>
          </a:p>
          <a:p>
            <a:endParaRPr lang="th-TH" dirty="0"/>
          </a:p>
          <a:p>
            <a:endParaRPr lang="th-TH" dirty="0" smtClean="0"/>
          </a:p>
          <a:p>
            <a:r>
              <a:rPr lang="th-TH" dirty="0" smtClean="0"/>
              <a:t>การ </a:t>
            </a:r>
            <a:r>
              <a:rPr lang="en-US" dirty="0"/>
              <a:t>b</a:t>
            </a:r>
            <a:r>
              <a:rPr lang="en-US" dirty="0" smtClean="0"/>
              <a:t>ackup volume</a:t>
            </a:r>
            <a:r>
              <a:rPr lang="th-TH" dirty="0" smtClean="0"/>
              <a:t> จาก </a:t>
            </a:r>
            <a:r>
              <a:rPr lang="en-US" dirty="0" smtClean="0"/>
              <a:t>container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th-TH" dirty="0" smtClean="0"/>
              <a:t>การ </a:t>
            </a:r>
            <a:r>
              <a:rPr lang="en-US" dirty="0" smtClean="0"/>
              <a:t>restore volume </a:t>
            </a:r>
            <a:r>
              <a:rPr lang="th-TH" dirty="0" smtClean="0"/>
              <a:t>จาก </a:t>
            </a:r>
            <a:r>
              <a:rPr lang="en-US" dirty="0" smtClean="0"/>
              <a:t>container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8884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u="sng" dirty="0" smtClean="0">
                <a:solidFill>
                  <a:schemeClr val="tx1"/>
                </a:solidFill>
              </a:rPr>
              <a:t>–v </a:t>
            </a:r>
            <a:r>
              <a:rPr lang="en-US" sz="2400" dirty="0" smtClean="0">
                <a:solidFill>
                  <a:schemeClr val="tx1"/>
                </a:solidFill>
              </a:rPr>
              <a:t>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31409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-it --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tar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cvf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/backup/vol001.tar /data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753" y="49411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 smtClean="0">
                <a:solidFill>
                  <a:srgbClr val="0000CC"/>
                </a:solidFill>
              </a:rPr>
              <a:t>Ex: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docker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run  -</a:t>
            </a:r>
            <a:r>
              <a:rPr lang="en-US" sz="2300" dirty="0" err="1">
                <a:solidFill>
                  <a:schemeClr val="tx1"/>
                </a:solidFill>
              </a:rPr>
              <a:t>i</a:t>
            </a:r>
            <a:r>
              <a:rPr lang="en-US" sz="2300" dirty="0">
                <a:solidFill>
                  <a:schemeClr val="tx1"/>
                </a:solidFill>
              </a:rPr>
              <a:t> --</a:t>
            </a:r>
            <a:r>
              <a:rPr lang="en-US" sz="2300" dirty="0" err="1">
                <a:solidFill>
                  <a:schemeClr val="tx1"/>
                </a:solidFill>
              </a:rPr>
              <a:t>rm</a:t>
            </a:r>
            <a:r>
              <a:rPr lang="en-US" sz="2300" dirty="0">
                <a:solidFill>
                  <a:schemeClr val="tx1"/>
                </a:solidFill>
              </a:rPr>
              <a:t> --volumes-from </a:t>
            </a:r>
            <a:r>
              <a:rPr lang="en-US" sz="2300" u="sng" dirty="0" err="1">
                <a:solidFill>
                  <a:schemeClr val="tx1"/>
                </a:solidFill>
              </a:rPr>
              <a:t>datavol</a:t>
            </a:r>
            <a:r>
              <a:rPr lang="en-US" sz="2300" u="sng" dirty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>
                <a:solidFill>
                  <a:schemeClr val="tx1"/>
                </a:solidFill>
              </a:rPr>
              <a:t>-v $(</a:t>
            </a:r>
            <a:r>
              <a:rPr lang="en-US" sz="2300" dirty="0" err="1">
                <a:solidFill>
                  <a:schemeClr val="tx1"/>
                </a:solidFill>
              </a:rPr>
              <a:t>pwd</a:t>
            </a:r>
            <a:r>
              <a:rPr lang="en-US" sz="2300" dirty="0">
                <a:solidFill>
                  <a:schemeClr val="tx1"/>
                </a:solidFill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bash -c \</a:t>
            </a:r>
          </a:p>
          <a:p>
            <a:r>
              <a:rPr lang="en-US" sz="2300" dirty="0">
                <a:solidFill>
                  <a:schemeClr val="tx1"/>
                </a:solidFill>
              </a:rPr>
              <a:t>"cd /data &amp;&amp; tar </a:t>
            </a:r>
            <a:r>
              <a:rPr lang="en-US" sz="2300" dirty="0" err="1">
                <a:solidFill>
                  <a:schemeClr val="tx1"/>
                </a:solidFill>
              </a:rPr>
              <a:t>xvf</a:t>
            </a:r>
            <a:r>
              <a:rPr lang="en-US" sz="2300" dirty="0">
                <a:solidFill>
                  <a:schemeClr val="tx1"/>
                </a:solidFill>
              </a:rPr>
              <a:t> /backup/vol001.tar --strip 1"</a:t>
            </a:r>
            <a:endParaRPr lang="th-TH" sz="2300" b="1" u="sng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5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48064" y="1124744"/>
            <a:ext cx="3312368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Volume Container: </a:t>
            </a:r>
            <a:r>
              <a:rPr lang="en-US" dirty="0" err="1" smtClean="0">
                <a:solidFill>
                  <a:schemeClr val="tx1"/>
                </a:solidFill>
              </a:rPr>
              <a:t>Datavol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560" y="1124744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WEB1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131" y="5013176"/>
            <a:ext cx="3600400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docker</a:t>
            </a:r>
            <a:r>
              <a:rPr lang="en-US" b="1" dirty="0" smtClean="0">
                <a:solidFill>
                  <a:schemeClr val="tx1"/>
                </a:solidFill>
              </a:rPr>
              <a:t>-machine (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Location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732240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702648" y="2996953"/>
            <a:ext cx="0" cy="5760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555776" y="3573016"/>
            <a:ext cx="424847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Backup Container: N/A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  <a:p>
            <a:r>
              <a:rPr lang="en-US" dirty="0" smtClean="0"/>
              <a:t>-v $</a:t>
            </a:r>
            <a:r>
              <a:rPr lang="en-US" dirty="0" err="1" smtClean="0"/>
              <a:t>pwd</a:t>
            </a:r>
            <a:r>
              <a:rPr lang="en-US" dirty="0" smtClean="0"/>
              <a:t>:/backup (For backup purpose)</a:t>
            </a:r>
            <a:endParaRPr lang="th-TH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283968" y="1423233"/>
            <a:ext cx="594736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53543" y="5499230"/>
            <a:ext cx="118441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7960" y="4553238"/>
            <a:ext cx="0" cy="963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owchart: Magnetic Disk 4"/>
          <p:cNvSpPr/>
          <p:nvPr/>
        </p:nvSpPr>
        <p:spPr>
          <a:xfrm>
            <a:off x="6156176" y="1988840"/>
            <a:ext cx="1092944" cy="1008112"/>
          </a:xfrm>
          <a:prstGeom prst="flowChartMagneticDis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/data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11560" y="2132856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WEB2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cxnSp>
        <p:nvCxnSpPr>
          <p:cNvPr id="26" name="Straight Connector 25"/>
          <p:cNvCxnSpPr>
            <a:stCxn id="5" idx="2"/>
          </p:cNvCxnSpPr>
          <p:nvPr/>
        </p:nvCxnSpPr>
        <p:spPr>
          <a:xfrm flipH="1">
            <a:off x="4313774" y="2492896"/>
            <a:ext cx="184240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878704" y="1423234"/>
            <a:ext cx="0" cy="8640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878704" y="2287329"/>
            <a:ext cx="127747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34224" y="3043779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 / Restore</a:t>
            </a:r>
            <a:endParaRPr lang="th-TH" dirty="0"/>
          </a:p>
        </p:txBody>
      </p:sp>
      <p:sp>
        <p:nvSpPr>
          <p:cNvPr id="45" name="Rectangle 44"/>
          <p:cNvSpPr/>
          <p:nvPr/>
        </p:nvSpPr>
        <p:spPr>
          <a:xfrm>
            <a:off x="5504346" y="4850569"/>
            <a:ext cx="160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Tar CVF /data</a:t>
            </a:r>
          </a:p>
          <a:p>
            <a:r>
              <a:rPr lang="en-US" dirty="0" smtClean="0"/>
              <a:t>Tar XVF /data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92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สำหรับใช้อ้างอิง </a:t>
            </a:r>
            <a:r>
              <a:rPr lang="en-US" dirty="0" smtClean="0"/>
              <a:t>volume</a:t>
            </a:r>
            <a:r>
              <a:rPr lang="th-TH" dirty="0" smtClean="0"/>
              <a:t> เพื่อเป็น </a:t>
            </a:r>
            <a:r>
              <a:rPr lang="en-US" dirty="0" smtClean="0"/>
              <a:t>share volume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สำหรับใช้ทำงาน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1683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/data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web1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6753" y="486916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</a:rPr>
              <a:t>web2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ทำการ </a:t>
            </a:r>
            <a:r>
              <a:rPr lang="en-US" dirty="0" smtClean="0"/>
              <a:t>backup volume </a:t>
            </a:r>
            <a:r>
              <a:rPr lang="th-TH" dirty="0" smtClean="0"/>
              <a:t>ผ่าน</a:t>
            </a:r>
            <a:r>
              <a:rPr lang="en-US" dirty="0" smtClean="0"/>
              <a:t> container backup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ทำการ </a:t>
            </a:r>
            <a:r>
              <a:rPr lang="en-US" dirty="0" smtClean="0"/>
              <a:t>restore volume </a:t>
            </a:r>
            <a:r>
              <a:rPr lang="th-TH" dirty="0" smtClean="0"/>
              <a:t>ผ่าน </a:t>
            </a:r>
            <a:r>
              <a:rPr lang="en-US" dirty="0" smtClean="0"/>
              <a:t>container backup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run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$(</a:t>
            </a:r>
            <a:r>
              <a:rPr lang="en-US" sz="2400" dirty="0" err="1">
                <a:solidFill>
                  <a:schemeClr val="tx1"/>
                </a:solidFill>
              </a:rPr>
              <a:t>pwd</a:t>
            </a:r>
            <a:r>
              <a:rPr lang="en-US" sz="2400" dirty="0">
                <a:solidFill>
                  <a:schemeClr val="tx1"/>
                </a:solidFill>
              </a:rPr>
              <a:t>):/backup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ubuntu</a:t>
            </a:r>
            <a:r>
              <a:rPr lang="en-US" sz="2400" dirty="0">
                <a:solidFill>
                  <a:schemeClr val="tx1"/>
                </a:solidFill>
              </a:rPr>
              <a:t> tar </a:t>
            </a:r>
            <a:r>
              <a:rPr lang="en-US" sz="2400" dirty="0" err="1">
                <a:solidFill>
                  <a:schemeClr val="tx1"/>
                </a:solidFill>
              </a:rPr>
              <a:t>cvf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/backup/vol001.tar /data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bash -c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"cd /data &amp;&amp; tar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xvf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/backup/vol001.tar --strip 1"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3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1188703"/>
            <a:ext cx="7630590" cy="4801270"/>
          </a:xfrm>
        </p:spPr>
      </p:pic>
    </p:spTree>
    <p:extLst>
      <p:ext uri="{BB962C8B-B14F-4D97-AF65-F5344CB8AC3E}">
        <p14:creationId xmlns:p14="http://schemas.microsoft.com/office/powerpoint/2010/main" val="3859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and Inspect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เพื่อตรวจสอบ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อย่างต่อเนื่อง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 </a:t>
            </a:r>
            <a:r>
              <a:rPr lang="en-US" sz="2000" dirty="0" smtClean="0"/>
              <a:t>tool </a:t>
            </a:r>
            <a:r>
              <a:rPr lang="th-TH" sz="2000" dirty="0" smtClean="0"/>
              <a:t>ในการตรวจสอบ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</a:t>
            </a:r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r>
              <a:rPr lang="th-TH" sz="2000" dirty="0" smtClean="0"/>
              <a:t>ในการดูล็อกไฟล์</a:t>
            </a:r>
          </a:p>
          <a:p>
            <a:pPr lvl="1"/>
            <a:r>
              <a:rPr lang="en-US" sz="1800" dirty="0" smtClean="0"/>
              <a:t>-f, --follow </a:t>
            </a:r>
            <a:r>
              <a:rPr lang="th-TH" sz="1800" dirty="0" smtClean="0"/>
              <a:t>เพื่อตรวจสอบล็อกไฟล์ใหม่ตลอดเวลา</a:t>
            </a:r>
          </a:p>
          <a:p>
            <a:pPr lvl="1"/>
            <a:r>
              <a:rPr lang="en-US" sz="1800" dirty="0" smtClean="0"/>
              <a:t>-t,--timestamps </a:t>
            </a:r>
            <a:r>
              <a:rPr lang="th-TH" sz="1800" dirty="0" smtClean="0"/>
              <a:t>กำหนดให้ใส่วันและเวลาในล็อกไฟล์</a:t>
            </a:r>
          </a:p>
          <a:p>
            <a:pPr lvl="1"/>
            <a:r>
              <a:rPr lang="en-US" sz="1800" dirty="0" smtClean="0"/>
              <a:t>--since= &lt;</a:t>
            </a:r>
            <a:r>
              <a:rPr lang="en-US" sz="1800" dirty="0" err="1" smtClean="0"/>
              <a:t>unix</a:t>
            </a:r>
            <a:r>
              <a:rPr lang="en-US" sz="1800" dirty="0" smtClean="0"/>
              <a:t> timestamps&gt; </a:t>
            </a:r>
            <a:r>
              <a:rPr lang="th-TH" sz="1800" dirty="0" smtClean="0"/>
              <a:t>กำหนดเวลาเริ่มตรวจสอบล็อกไฟล์ หรือกำหนด</a:t>
            </a:r>
            <a:r>
              <a:rPr lang="th-TH" sz="1800" dirty="0"/>
              <a:t> </a:t>
            </a:r>
            <a:r>
              <a:rPr lang="en-US" sz="1800" dirty="0" err="1" smtClean="0"/>
              <a:t>yyyy</a:t>
            </a:r>
            <a:r>
              <a:rPr lang="en-US" sz="1800" dirty="0" smtClean="0"/>
              <a:t>-mm-</a:t>
            </a:r>
            <a:r>
              <a:rPr lang="en-US" sz="1800" dirty="0" err="1" smtClean="0"/>
              <a:t>dd</a:t>
            </a:r>
            <a:endParaRPr lang="en-US" sz="1800" dirty="0" smtClean="0"/>
          </a:p>
          <a:p>
            <a:pPr lvl="1"/>
            <a:r>
              <a:rPr lang="en-US" sz="1800" dirty="0" smtClean="0"/>
              <a:t>--tail = “all” / number of line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7008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&lt;options&gt; 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31824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การตรวจสอบค่าคอนฟิกของ </a:t>
            </a:r>
            <a:r>
              <a:rPr lang="en-US" sz="2000" dirty="0" smtClean="0"/>
              <a:t>container / network / volume </a:t>
            </a:r>
            <a:r>
              <a:rPr lang="en-US" sz="2000" dirty="0" err="1" smtClean="0"/>
              <a:t>etc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&lt;container 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2048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network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880" y="28529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volume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7587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1-8: Log &amp; 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ทดสอบสร้าง</a:t>
            </a:r>
            <a:r>
              <a:rPr lang="en-US" sz="2000" dirty="0" smtClean="0"/>
              <a:t> container </a:t>
            </a:r>
            <a:r>
              <a:rPr lang="en-US" sz="2000" dirty="0" err="1" smtClean="0"/>
              <a:t>nginx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port 80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ตรวจสอบค่าคอนฟิกภายใน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inspect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ตรวจสอบล็อกการทำงานภายใน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logs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–name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 smtClean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–p 80:8080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  <a:r>
              <a:rPr lang="en-US" sz="2400" dirty="0" err="1">
                <a:solidFill>
                  <a:schemeClr val="tx1"/>
                </a:solidFill>
              </a:rPr>
              <a:t>badversion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1831" y="328498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1831" y="42930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11490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เมื่อต้องการเก็บ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ที่ทำการรันเรียบร้อยเป็น </a:t>
            </a:r>
            <a:r>
              <a:rPr lang="en-US" sz="2000" dirty="0" smtClean="0"/>
              <a:t>snap image </a:t>
            </a:r>
            <a:r>
              <a:rPr lang="th-TH" sz="2000" dirty="0" smtClean="0"/>
              <a:t>เป็น </a:t>
            </a:r>
            <a:r>
              <a:rPr lang="en-US" sz="2000" dirty="0" smtClean="0"/>
              <a:t>generation </a:t>
            </a:r>
            <a:r>
              <a:rPr lang="th-TH" sz="2000" dirty="0" smtClean="0"/>
              <a:t>สามารถทำได้ผ่านคำสั่ง</a:t>
            </a:r>
            <a:r>
              <a:rPr lang="en-US" sz="2000" dirty="0" smtClean="0"/>
              <a:t> “commit”</a:t>
            </a: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endParaRPr lang="th-TH" sz="2000" dirty="0" smtClean="0"/>
          </a:p>
          <a:p>
            <a:pPr lvl="1"/>
            <a:r>
              <a:rPr lang="en-US" sz="1800" dirty="0" smtClean="0"/>
              <a:t>-a, --author=“ “ </a:t>
            </a:r>
            <a:r>
              <a:rPr lang="th-TH" sz="1800" dirty="0" smtClean="0"/>
              <a:t>ระบุผู้จัดทำ </a:t>
            </a:r>
            <a:r>
              <a:rPr lang="en-US" sz="1800" dirty="0" smtClean="0"/>
              <a:t>image</a:t>
            </a:r>
          </a:p>
          <a:p>
            <a:pPr lvl="1"/>
            <a:r>
              <a:rPr lang="en-US" sz="1800" dirty="0" smtClean="0"/>
              <a:t>-c, --change = [ ] </a:t>
            </a:r>
            <a:r>
              <a:rPr lang="th-TH" sz="1800" dirty="0" smtClean="0"/>
              <a:t>เพิ่มเติม </a:t>
            </a:r>
            <a:r>
              <a:rPr lang="en-US" sz="1800" dirty="0" smtClean="0"/>
              <a:t>command </a:t>
            </a:r>
            <a:r>
              <a:rPr lang="th-TH" sz="1800" dirty="0" smtClean="0"/>
              <a:t>พิเศษที่จะจัดเก็บภายใน</a:t>
            </a:r>
            <a:r>
              <a:rPr lang="en-US" sz="1800" dirty="0" smtClean="0"/>
              <a:t> image</a:t>
            </a:r>
          </a:p>
          <a:p>
            <a:pPr lvl="1"/>
            <a:r>
              <a:rPr lang="en-US" sz="1800" dirty="0" smtClean="0"/>
              <a:t>-m, --message = “ “ </a:t>
            </a:r>
            <a:r>
              <a:rPr lang="th-TH" sz="1800" dirty="0" smtClean="0"/>
              <a:t>ระบุ </a:t>
            </a:r>
            <a:r>
              <a:rPr lang="en-US" sz="1800" dirty="0" smtClean="0"/>
              <a:t>comment </a:t>
            </a:r>
            <a:r>
              <a:rPr lang="th-TH" sz="1800" dirty="0" smtClean="0"/>
              <a:t>ใน </a:t>
            </a:r>
            <a:r>
              <a:rPr lang="en-US" sz="1800" dirty="0" smtClean="0"/>
              <a:t>image </a:t>
            </a:r>
            <a:r>
              <a:rPr lang="th-TH" sz="1800" dirty="0" smtClean="0"/>
              <a:t>ที่จัดเก็บ</a:t>
            </a:r>
          </a:p>
          <a:p>
            <a:pPr lvl="1"/>
            <a:r>
              <a:rPr lang="en-US" sz="1800" dirty="0" smtClean="0"/>
              <a:t>-p, --pause=true </a:t>
            </a:r>
            <a:r>
              <a:rPr lang="th-TH" sz="1800" dirty="0" smtClean="0"/>
              <a:t>กำหนดให้หยุดการใช้งาน </a:t>
            </a:r>
            <a:r>
              <a:rPr lang="en-US" sz="1800" dirty="0" smtClean="0"/>
              <a:t>container </a:t>
            </a:r>
            <a:r>
              <a:rPr lang="th-TH" sz="1800" dirty="0" smtClean="0"/>
              <a:t>ชั่วคราวในระหว่างทำการ </a:t>
            </a:r>
            <a:r>
              <a:rPr lang="en-US" sz="1800" dirty="0" smtClean="0"/>
              <a:t>commit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commit  &lt;options&gt;  &lt;container&gt; &lt;image </a:t>
            </a:r>
            <a:r>
              <a:rPr lang="en-US" sz="2400" dirty="0" err="1" smtClean="0">
                <a:solidFill>
                  <a:schemeClr val="tx1"/>
                </a:solidFill>
              </a:rPr>
              <a:t>name:tag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46624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87" y="1484784"/>
            <a:ext cx="6382097" cy="45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577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1" y="1484785"/>
            <a:ext cx="6905797" cy="46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826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Docker </a:t>
            </a:r>
            <a:r>
              <a:rPr lang="th-TH" sz="2000" dirty="0" smtClean="0"/>
              <a:t>คือ </a:t>
            </a:r>
            <a:r>
              <a:rPr lang="en-US" sz="2000" u="sng" dirty="0" smtClean="0"/>
              <a:t>open platform</a:t>
            </a:r>
            <a:r>
              <a:rPr lang="th-TH" sz="2000" u="sng" dirty="0" smtClean="0"/>
              <a:t> </a:t>
            </a:r>
            <a:r>
              <a:rPr lang="en-US" sz="2000" u="sng" dirty="0" smtClean="0"/>
              <a:t>solution</a:t>
            </a:r>
            <a:r>
              <a:rPr lang="th-TH" sz="2000" dirty="0" smtClean="0"/>
              <a:t> ที่ทำงานภายใต้</a:t>
            </a:r>
            <a:r>
              <a:rPr lang="th-TH" sz="2000" dirty="0" err="1" smtClean="0"/>
              <a:t>คอนเซ็ปต์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virtualize technology (operating -system –level virtualization)</a:t>
            </a:r>
          </a:p>
          <a:p>
            <a:r>
              <a:rPr lang="th-TH" sz="2000" dirty="0" smtClean="0"/>
              <a:t>ผู้ใช้สามารถสร้างสภาพแวดล้อมเพื่อใช้ในพัฒนาโปรแกรมและส่งมอบเพื่อใช้งานในสภาพเดียวกัน</a:t>
            </a:r>
            <a:endParaRPr lang="en-US" sz="2000" dirty="0" smtClean="0"/>
          </a:p>
          <a:p>
            <a:r>
              <a:rPr lang="en-US" sz="2000" dirty="0" smtClean="0"/>
              <a:t>Build, Ship, Run</a:t>
            </a:r>
          </a:p>
          <a:p>
            <a:r>
              <a:rPr lang="th-TH" sz="2000" dirty="0" smtClean="0"/>
              <a:t>เหมาะสำหรับ </a:t>
            </a:r>
            <a:r>
              <a:rPr lang="en-US" sz="2000" dirty="0" smtClean="0"/>
              <a:t>Developer,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Architecture, Engineer</a:t>
            </a:r>
          </a:p>
          <a:p>
            <a:r>
              <a:rPr lang="th-TH" sz="2000" dirty="0" smtClean="0"/>
              <a:t>เขียนด้วยภาษา </a:t>
            </a:r>
            <a:r>
              <a:rPr lang="en-US" sz="2000" dirty="0" smtClean="0"/>
              <a:t>Go (</a:t>
            </a:r>
            <a:r>
              <a:rPr lang="en-US" sz="2000" dirty="0" smtClean="0"/>
              <a:t>1.6.3)(</a:t>
            </a:r>
            <a:r>
              <a:rPr lang="en-US" sz="2000" dirty="0" smtClean="0"/>
              <a:t>Now)</a:t>
            </a:r>
            <a:endParaRPr lang="th-TH" sz="2000" dirty="0" smtClean="0"/>
          </a:p>
          <a:p>
            <a:r>
              <a:rPr lang="th-TH" sz="2000" dirty="0" smtClean="0"/>
              <a:t>รองรับการติดตั้งบนบนลินุกซ์ </a:t>
            </a:r>
            <a:r>
              <a:rPr lang="en-US" sz="2000" dirty="0" smtClean="0"/>
              <a:t>64 </a:t>
            </a:r>
            <a:r>
              <a:rPr lang="th-TH" sz="2000" dirty="0" smtClean="0"/>
              <a:t>บิต</a:t>
            </a:r>
            <a:r>
              <a:rPr lang="en-US" sz="2000" dirty="0" smtClean="0"/>
              <a:t> (kernel 3.1.0)</a:t>
            </a:r>
            <a:r>
              <a:rPr lang="th-TH" sz="2000" dirty="0" smtClean="0"/>
              <a:t> </a:t>
            </a:r>
            <a:r>
              <a:rPr lang="en-US" sz="2000" dirty="0" smtClean="0"/>
              <a:t>(Official)</a:t>
            </a:r>
          </a:p>
          <a:p>
            <a:pPr lvl="1"/>
            <a:r>
              <a:rPr lang="en-US" sz="1400" dirty="0" smtClean="0"/>
              <a:t>Ubuntu</a:t>
            </a:r>
          </a:p>
          <a:p>
            <a:pPr lvl="1"/>
            <a:r>
              <a:rPr lang="en-US" sz="1400" dirty="0" err="1" smtClean="0"/>
              <a:t>Debian</a:t>
            </a:r>
            <a:endParaRPr lang="en-US" sz="1400" dirty="0" smtClean="0"/>
          </a:p>
          <a:p>
            <a:pPr lvl="1"/>
            <a:r>
              <a:rPr lang="en-US" sz="1400" dirty="0" smtClean="0"/>
              <a:t>Red hat Enterprise</a:t>
            </a:r>
          </a:p>
          <a:p>
            <a:pPr lvl="1"/>
            <a:r>
              <a:rPr lang="en-US" sz="1400" dirty="0" err="1" smtClean="0"/>
              <a:t>CentOS</a:t>
            </a:r>
            <a:endParaRPr lang="en-US" sz="1400" dirty="0" smtClean="0"/>
          </a:p>
          <a:p>
            <a:pPr lvl="1"/>
            <a:r>
              <a:rPr lang="en-US" sz="1400" dirty="0" smtClean="0"/>
              <a:t>Fedora</a:t>
            </a:r>
          </a:p>
          <a:p>
            <a:pPr lvl="1"/>
            <a:r>
              <a:rPr lang="en-US" sz="1400" dirty="0" smtClean="0"/>
              <a:t>Arch Linux</a:t>
            </a:r>
          </a:p>
          <a:p>
            <a:pPr lvl="1"/>
            <a:r>
              <a:rPr lang="en-US" sz="1400" dirty="0" smtClean="0"/>
              <a:t>CRUX Linux</a:t>
            </a:r>
          </a:p>
          <a:p>
            <a:pPr lvl="1"/>
            <a:r>
              <a:rPr lang="en-US" sz="1400" dirty="0" smtClean="0"/>
              <a:t>Gentoo</a:t>
            </a:r>
          </a:p>
          <a:p>
            <a:pPr lvl="1"/>
            <a:r>
              <a:rPr lang="en-US" sz="1400" dirty="0" smtClean="0"/>
              <a:t>Oracle Linux</a:t>
            </a:r>
          </a:p>
          <a:p>
            <a:pPr lvl="1"/>
            <a:r>
              <a:rPr lang="en-US" sz="1400" dirty="0" err="1" smtClean="0"/>
              <a:t>Suse</a:t>
            </a:r>
            <a:r>
              <a:rPr lang="en-US" sz="1400" dirty="0" smtClean="0"/>
              <a:t> Linux</a:t>
            </a:r>
          </a:p>
          <a:p>
            <a:pPr lvl="1"/>
            <a:r>
              <a:rPr lang="en-US" sz="1400" dirty="0" err="1" smtClean="0"/>
              <a:t>Frugalware</a:t>
            </a:r>
            <a:r>
              <a:rPr lang="en-US" sz="1400" dirty="0" smtClean="0"/>
              <a:t> (New)</a:t>
            </a:r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4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sz="2000" dirty="0" smtClean="0"/>
              <a:t>สำหรับเครื่อง </a:t>
            </a:r>
            <a:r>
              <a:rPr lang="en-US" sz="2000" dirty="0" smtClean="0"/>
              <a:t>Mac Book </a:t>
            </a:r>
            <a:r>
              <a:rPr lang="th-TH" sz="2000" dirty="0" smtClean="0"/>
              <a:t>ที่ต้องการใช้งาน </a:t>
            </a:r>
            <a:r>
              <a:rPr lang="en-US" sz="2000" dirty="0" smtClean="0"/>
              <a:t>WINSCP </a:t>
            </a:r>
            <a:r>
              <a:rPr lang="th-TH" sz="2000" dirty="0" smtClean="0"/>
              <a:t>เพื่อทำการติดตั้ง</a:t>
            </a:r>
            <a:r>
              <a:rPr lang="en-US" sz="2000" dirty="0" smtClean="0"/>
              <a:t> “wine”</a:t>
            </a:r>
            <a:r>
              <a:rPr lang="th-TH" sz="2000" dirty="0" smtClean="0"/>
              <a:t> เพื่อใช้งาน </a:t>
            </a:r>
            <a:r>
              <a:rPr lang="en-US" sz="2000" dirty="0" err="1" smtClean="0"/>
              <a:t>winscp</a:t>
            </a:r>
            <a:r>
              <a:rPr lang="th-TH" sz="2000" dirty="0" smtClean="0"/>
              <a:t> ได้เหมือนเครื่อง </a:t>
            </a:r>
            <a:r>
              <a:rPr lang="en-US" sz="2000" dirty="0" smtClean="0"/>
              <a:t>Windows Base (</a:t>
            </a:r>
            <a:r>
              <a:rPr lang="en-US" sz="2000" dirty="0" err="1" smtClean="0"/>
              <a:t>prerequire</a:t>
            </a:r>
            <a:r>
              <a:rPr lang="en-US" sz="2000" dirty="0" smtClean="0"/>
              <a:t>: brew</a:t>
            </a:r>
            <a:r>
              <a:rPr lang="en-US" sz="2000" dirty="0" smtClean="0"/>
              <a:t>)(Need: X-Code before operate)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24760" y="5867980"/>
            <a:ext cx="471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sz="1400" dirty="0"/>
              <a:t>www.davidbaumgold.com/tutorials/wine-mac</a:t>
            </a:r>
            <a:r>
              <a:rPr lang="en-US" dirty="0"/>
              <a:t>/</a:t>
            </a:r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060848"/>
            <a:ext cx="8568952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ruby -e "$(curl -</a:t>
            </a:r>
            <a:r>
              <a:rPr lang="en-US" sz="1600" dirty="0" err="1">
                <a:solidFill>
                  <a:schemeClr val="tx1"/>
                </a:solidFill>
              </a:rPr>
              <a:t>fsSL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https://raw.githubusercontent.com/Homebrew/install/master/install</a:t>
            </a:r>
            <a:r>
              <a:rPr lang="en-US" sz="1600" dirty="0" smtClean="0">
                <a:solidFill>
                  <a:schemeClr val="tx1"/>
                </a:solidFill>
              </a:rPr>
              <a:t>)“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doctor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sudo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xcodebuild</a:t>
            </a:r>
            <a:r>
              <a:rPr lang="en-US" sz="1600" dirty="0">
                <a:solidFill>
                  <a:schemeClr val="tx1"/>
                </a:solidFill>
              </a:rPr>
              <a:t> -license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tap </a:t>
            </a:r>
            <a:r>
              <a:rPr lang="en-US" sz="1600" dirty="0" err="1" smtClean="0">
                <a:solidFill>
                  <a:schemeClr val="tx1"/>
                </a:solidFill>
              </a:rPr>
              <a:t>caskroom</a:t>
            </a:r>
            <a:r>
              <a:rPr lang="en-US" sz="1600" dirty="0" smtClean="0">
                <a:solidFill>
                  <a:schemeClr val="tx1"/>
                </a:solidFill>
              </a:rPr>
              <a:t>/cask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brew cask install java </a:t>
            </a:r>
            <a:r>
              <a:rPr lang="en-US" sz="1600" dirty="0" err="1" smtClean="0">
                <a:solidFill>
                  <a:schemeClr val="tx1"/>
                </a:solidFill>
              </a:rPr>
              <a:t>xquartz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brew install wine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3528" y="3789040"/>
            <a:ext cx="8568952" cy="27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wine winscp.exe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4256394"/>
            <a:ext cx="3445396" cy="201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5224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3940" y="5749191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https://www.davidbaumgold.com/tutorials/wine-mac/</a:t>
            </a:r>
            <a:endParaRPr lang="th-TH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23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6" y="721669"/>
            <a:ext cx="7623528" cy="53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786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for Day 1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2)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pic>
        <p:nvPicPr>
          <p:cNvPr id="9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and 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 err="1" smtClean="0"/>
              <a:t>Loadbalance</a:t>
            </a:r>
            <a:endParaRPr lang="en-US" dirty="0" smtClean="0"/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Swarm 1.12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and Build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คือการคำสั่งที่ใช้สร้าง</a:t>
            </a:r>
            <a:r>
              <a:rPr lang="en-US" sz="2000" dirty="0" smtClean="0"/>
              <a:t> image </a:t>
            </a:r>
            <a:r>
              <a:rPr lang="th-TH" sz="2000" dirty="0" smtClean="0"/>
              <a:t>ขึ้นเพื่อใช้งานโดยเฉพาะ และสามารถกำหนดเป็นมาตรฐานสำหรับการทำงานในองค์กรโดยสร้าง </a:t>
            </a:r>
            <a:r>
              <a:rPr lang="en-US" sz="2000" dirty="0" smtClean="0"/>
              <a:t>text file </a:t>
            </a:r>
            <a:r>
              <a:rPr lang="th-TH" sz="2000" dirty="0" smtClean="0"/>
              <a:t>ตาม </a:t>
            </a:r>
            <a:r>
              <a:rPr lang="en-US" sz="2000" dirty="0" smtClean="0"/>
              <a:t>syntax </a:t>
            </a:r>
            <a:r>
              <a:rPr lang="th-TH" sz="2000" dirty="0" smtClean="0"/>
              <a:t>ที่ทาง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กำหนดไว้</a:t>
            </a:r>
          </a:p>
          <a:p>
            <a:pPr lvl="1"/>
            <a:r>
              <a:rPr lang="en-US" sz="1800" dirty="0" smtClean="0"/>
              <a:t>FROM</a:t>
            </a:r>
          </a:p>
          <a:p>
            <a:pPr lvl="1"/>
            <a:r>
              <a:rPr lang="en-US" sz="1800" dirty="0" smtClean="0"/>
              <a:t>MAINTAINER</a:t>
            </a:r>
          </a:p>
          <a:p>
            <a:pPr lvl="1"/>
            <a:r>
              <a:rPr lang="en-US" sz="1800" dirty="0" smtClean="0"/>
              <a:t>RUN (shell), [“exec”, “parameter1”,”parameter2”,”etc”]</a:t>
            </a:r>
          </a:p>
          <a:p>
            <a:pPr lvl="1"/>
            <a:r>
              <a:rPr lang="en-US" sz="1800" dirty="0" smtClean="0"/>
              <a:t>CMD (shell),[“exec”,”parameter1”,”parameter2”,”etc”]</a:t>
            </a:r>
          </a:p>
          <a:p>
            <a:pPr lvl="1"/>
            <a:r>
              <a:rPr lang="en-US" sz="1800" dirty="0" smtClean="0"/>
              <a:t>EXPOSE</a:t>
            </a:r>
          </a:p>
          <a:p>
            <a:pPr lvl="1"/>
            <a:r>
              <a:rPr lang="en-US" sz="1800" dirty="0" smtClean="0"/>
              <a:t>ENV</a:t>
            </a:r>
          </a:p>
          <a:p>
            <a:pPr lvl="1"/>
            <a:r>
              <a:rPr lang="en-US" sz="1800" dirty="0" smtClean="0"/>
              <a:t>COPY /ADD (source) (Destination), [(source) (destination)]</a:t>
            </a:r>
          </a:p>
          <a:p>
            <a:pPr lvl="1"/>
            <a:r>
              <a:rPr lang="en-US" sz="1800" dirty="0" smtClean="0"/>
              <a:t>ENTRYPOINT</a:t>
            </a:r>
          </a:p>
          <a:p>
            <a:pPr lvl="1"/>
            <a:r>
              <a:rPr lang="en-US" sz="1800" dirty="0" smtClean="0"/>
              <a:t>WORKDIR</a:t>
            </a:r>
          </a:p>
          <a:p>
            <a:pPr lvl="1"/>
            <a:r>
              <a:rPr lang="en-US" sz="1800" dirty="0" err="1" smtClean="0"/>
              <a:t>Etc</a:t>
            </a:r>
            <a:r>
              <a:rPr lang="en-US" sz="1800" dirty="0" smtClean="0"/>
              <a:t>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docs.docker.com/engine/reference/builder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r>
              <a:rPr lang="th-TH" sz="2000" dirty="0" smtClean="0"/>
              <a:t>เมื่อสร้าง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เสร็จแล้วสามารถสั่ง</a:t>
            </a:r>
            <a:r>
              <a:rPr lang="en-US" sz="2000" dirty="0" smtClean="0"/>
              <a:t> image </a:t>
            </a:r>
            <a:r>
              <a:rPr lang="th-TH" sz="2000" dirty="0" smtClean="0"/>
              <a:t>ผ่านคำสั่ง</a:t>
            </a:r>
            <a:r>
              <a:rPr lang="en-US" sz="2000" dirty="0" smtClean="0"/>
              <a:t> build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57332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build &lt;option&gt; &lt;path of </a:t>
            </a:r>
            <a:r>
              <a:rPr lang="en-US" sz="2400" dirty="0" err="1" smtClean="0">
                <a:solidFill>
                  <a:schemeClr val="tx1"/>
                </a:solidFill>
              </a:rPr>
              <a:t>dockerfile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887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Best practice </a:t>
            </a:r>
            <a:r>
              <a:rPr lang="th-TH" sz="2000" b="1" dirty="0" smtClean="0"/>
              <a:t>ในการสร้าง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dockerfile</a:t>
            </a:r>
            <a:endParaRPr lang="en-US" sz="2000" b="1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imple is the best</a:t>
            </a:r>
          </a:p>
          <a:p>
            <a:r>
              <a:rPr lang="en-US" sz="2000" dirty="0" smtClean="0"/>
              <a:t>1 container / 1 service</a:t>
            </a:r>
          </a:p>
          <a:p>
            <a:r>
              <a:rPr lang="th-TH" sz="2000" dirty="0" smtClean="0"/>
              <a:t>เลือก</a:t>
            </a:r>
            <a:r>
              <a:rPr lang="en-US" sz="2000" dirty="0" smtClean="0"/>
              <a:t> source image </a:t>
            </a:r>
            <a:r>
              <a:rPr lang="th-TH" sz="2000" dirty="0" smtClean="0"/>
              <a:t>จาก </a:t>
            </a:r>
            <a:r>
              <a:rPr lang="en-US" sz="2000" dirty="0" smtClean="0"/>
              <a:t>official owner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โดยพยายามให้มี </a:t>
            </a:r>
            <a:r>
              <a:rPr lang="en-US" sz="2000" dirty="0" smtClean="0"/>
              <a:t>footprint </a:t>
            </a:r>
            <a:r>
              <a:rPr lang="th-TH" sz="2000" dirty="0" smtClean="0"/>
              <a:t>ต่ำที่สุด</a:t>
            </a:r>
          </a:p>
          <a:p>
            <a:pPr lvl="1"/>
            <a:r>
              <a:rPr lang="th-TH" sz="2000" dirty="0" smtClean="0"/>
              <a:t>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บน </a:t>
            </a:r>
            <a:r>
              <a:rPr lang="en-US" sz="2000" dirty="0" smtClean="0"/>
              <a:t>path </a:t>
            </a:r>
            <a:r>
              <a:rPr lang="th-TH" sz="2000" dirty="0" smtClean="0"/>
              <a:t>ที่สร้างขึ้นเฉพาะงาน</a:t>
            </a:r>
          </a:p>
          <a:p>
            <a:pPr lvl="1"/>
            <a:r>
              <a:rPr lang="th-TH" sz="2000" dirty="0" smtClean="0"/>
              <a:t>วางเฉพาะไฟล์ที่จำเป็นต้องใช้งานบน </a:t>
            </a:r>
            <a:r>
              <a:rPr lang="en-US" sz="2000" dirty="0" smtClean="0"/>
              <a:t>path</a:t>
            </a:r>
          </a:p>
          <a:p>
            <a:pPr lvl="1"/>
            <a:r>
              <a:rPr lang="en-US" sz="2000" dirty="0" smtClean="0"/>
              <a:t>install component </a:t>
            </a:r>
            <a:r>
              <a:rPr lang="th-TH" sz="2000" dirty="0" smtClean="0"/>
              <a:t>เท่าที่จำเป็นต้องใช้งานบน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r>
              <a:rPr lang="th-TH" sz="2000" dirty="0" smtClean="0"/>
              <a:t>จัดเรียง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ให้อ่านง่าย</a:t>
            </a:r>
          </a:p>
          <a:p>
            <a:pPr lvl="1"/>
            <a:r>
              <a:rPr lang="en-US" sz="2000" dirty="0" smtClean="0"/>
              <a:t>apt-update &amp;&amp; apt-install –y \</a:t>
            </a:r>
          </a:p>
          <a:p>
            <a:pPr lvl="1"/>
            <a:r>
              <a:rPr lang="en-US" sz="2000" dirty="0" smtClean="0"/>
              <a:t>curl \</a:t>
            </a:r>
          </a:p>
          <a:p>
            <a:pPr lvl="1"/>
            <a:r>
              <a:rPr lang="en-US" sz="2000" dirty="0" err="1" smtClean="0"/>
              <a:t>automake</a:t>
            </a:r>
            <a:r>
              <a:rPr lang="en-US" sz="2000" dirty="0" smtClean="0"/>
              <a:t> \</a:t>
            </a:r>
            <a:endParaRPr lang="th-TH" sz="2000" dirty="0" smtClean="0"/>
          </a:p>
          <a:p>
            <a:r>
              <a:rPr lang="th-TH" sz="2000" dirty="0" smtClean="0"/>
              <a:t>ควรระบุ</a:t>
            </a:r>
            <a:r>
              <a:rPr lang="en-US" sz="2000" dirty="0" smtClean="0"/>
              <a:t> EXPOSE </a:t>
            </a:r>
            <a:r>
              <a:rPr lang="th-TH" sz="2000" dirty="0" smtClean="0"/>
              <a:t> </a:t>
            </a:r>
            <a:r>
              <a:rPr lang="en-US" sz="2000" dirty="0" smtClean="0"/>
              <a:t>port </a:t>
            </a:r>
            <a:r>
              <a:rPr lang="th-TH" sz="2000" dirty="0" smtClean="0"/>
              <a:t>ที่ออกแบบให้ใช้งานไว้ในทุกๆครั้ง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70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000" dirty="0" smtClean="0"/>
              <a:t>ควร</a:t>
            </a:r>
            <a:r>
              <a:rPr lang="th-TH" sz="2000" dirty="0"/>
              <a:t>ระบุ </a:t>
            </a:r>
            <a:r>
              <a:rPr lang="en-US" sz="2000" dirty="0"/>
              <a:t>WORKDIR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path</a:t>
            </a:r>
            <a:r>
              <a:rPr lang="th-TH" sz="2000" dirty="0" smtClean="0"/>
              <a:t> เริ่มต้นใน</a:t>
            </a:r>
            <a:r>
              <a:rPr lang="th-TH" sz="2000" dirty="0"/>
              <a:t>การทำงานทุก</a:t>
            </a:r>
            <a:r>
              <a:rPr lang="th-TH" sz="2000" dirty="0" smtClean="0"/>
              <a:t>ครั้ง (</a:t>
            </a:r>
            <a:r>
              <a:rPr lang="en-US" sz="2000" dirty="0" smtClean="0"/>
              <a:t>before ENTRYPOINT, RUN, CMD, COPY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ADD/COPY </a:t>
            </a:r>
            <a:r>
              <a:rPr lang="en-US" sz="2000" dirty="0"/>
              <a:t>operation</a:t>
            </a:r>
          </a:p>
          <a:p>
            <a:pPr lvl="1"/>
            <a:r>
              <a:rPr lang="en-US" sz="2000" dirty="0"/>
              <a:t>COPY</a:t>
            </a:r>
            <a:r>
              <a:rPr lang="th-TH" sz="2000" dirty="0"/>
              <a:t> เป็น </a:t>
            </a:r>
            <a:r>
              <a:rPr lang="en-US" sz="2000" dirty="0"/>
              <a:t>basic transfer simple file</a:t>
            </a:r>
          </a:p>
          <a:p>
            <a:pPr lvl="1"/>
            <a:r>
              <a:rPr lang="en-US" sz="2000" dirty="0"/>
              <a:t>ADD </a:t>
            </a:r>
            <a:r>
              <a:rPr lang="th-TH" sz="2000" dirty="0"/>
              <a:t>ใช้ในกรณี</a:t>
            </a:r>
            <a:r>
              <a:rPr lang="en-US" sz="2000" dirty="0"/>
              <a:t> remote file URL, self extract (.tar) (Not recommend)</a:t>
            </a:r>
          </a:p>
          <a:p>
            <a:endParaRPr lang="th-TH" sz="2000" dirty="0" smtClean="0"/>
          </a:p>
          <a:p>
            <a:r>
              <a:rPr lang="en-US" sz="2000" dirty="0" smtClean="0"/>
              <a:t>ENV PATH </a:t>
            </a:r>
            <a:r>
              <a:rPr lang="th-TH" sz="2000" dirty="0" smtClean="0"/>
              <a:t>ควรระบุ </a:t>
            </a:r>
            <a:r>
              <a:rPr lang="en-US" sz="2000" dirty="0" smtClean="0"/>
              <a:t>path </a:t>
            </a:r>
            <a:r>
              <a:rPr lang="th-TH" sz="2000" dirty="0" smtClean="0"/>
              <a:t>ของ </a:t>
            </a:r>
            <a:r>
              <a:rPr lang="en-US" sz="2000" dirty="0" smtClean="0"/>
              <a:t>executable </a:t>
            </a:r>
            <a:r>
              <a:rPr lang="th-TH" sz="2000" dirty="0" smtClean="0"/>
              <a:t>ที่จำเป็นต้องใช้งาน</a:t>
            </a:r>
          </a:p>
          <a:p>
            <a:endParaRPr lang="th-TH" sz="2000" dirty="0" smtClean="0"/>
          </a:p>
          <a:p>
            <a:r>
              <a:rPr lang="th-TH" sz="2000" dirty="0" smtClean="0"/>
              <a:t>พิจารณาการใช้ </a:t>
            </a:r>
            <a:r>
              <a:rPr lang="en-US" sz="2000" dirty="0" smtClean="0"/>
              <a:t>cache</a:t>
            </a:r>
            <a:r>
              <a:rPr lang="th-TH" sz="2000" dirty="0" smtClean="0"/>
              <a:t> ของ </a:t>
            </a:r>
            <a:r>
              <a:rPr lang="en-US" sz="2000" dirty="0" smtClean="0"/>
              <a:t>image layer </a:t>
            </a:r>
            <a:r>
              <a:rPr lang="th-TH" sz="2000" dirty="0" smtClean="0"/>
              <a:t>โดยเราสามารถ </a:t>
            </a:r>
            <a:r>
              <a:rPr lang="en-US" sz="2000" dirty="0" smtClean="0"/>
              <a:t>ignore cache </a:t>
            </a:r>
            <a:r>
              <a:rPr lang="th-TH" sz="2000" dirty="0" smtClean="0"/>
              <a:t>ด้วย</a:t>
            </a:r>
            <a:r>
              <a:rPr lang="en-US" sz="2000" dirty="0" smtClean="0"/>
              <a:t> option “--no-cache=true”</a:t>
            </a:r>
          </a:p>
          <a:p>
            <a:pPr lvl="1"/>
            <a:r>
              <a:rPr lang="th-TH" sz="2000" dirty="0" smtClean="0"/>
              <a:t>ตามปกติ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จะเปรียบเทียบ </a:t>
            </a:r>
            <a:r>
              <a:rPr lang="en-US" sz="2000" dirty="0" smtClean="0"/>
              <a:t>instruction </a:t>
            </a:r>
            <a:r>
              <a:rPr lang="th-TH" sz="2000" dirty="0" smtClean="0"/>
              <a:t>ที่กำหนดไว้กับ </a:t>
            </a:r>
            <a:r>
              <a:rPr lang="en-US" sz="2000" dirty="0" smtClean="0"/>
              <a:t>image layer </a:t>
            </a:r>
            <a:r>
              <a:rPr lang="th-TH" sz="2000" dirty="0" smtClean="0"/>
              <a:t>ที่</a:t>
            </a:r>
            <a:endParaRPr lang="en-US" sz="2000" dirty="0" smtClean="0"/>
          </a:p>
          <a:p>
            <a:pPr lvl="1"/>
            <a:r>
              <a:rPr lang="en-US" sz="2000" dirty="0" smtClean="0"/>
              <a:t>Consider: instruction, base image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2000" dirty="0" smtClean="0"/>
              <a:t>รองรับการติดตั้งบน </a:t>
            </a:r>
            <a:r>
              <a:rPr lang="en-US" sz="2000" dirty="0" smtClean="0"/>
              <a:t>Windows, Mac OS X (Linux VM)(64 </a:t>
            </a:r>
            <a:r>
              <a:rPr lang="th-TH" sz="2000" dirty="0" smtClean="0"/>
              <a:t>บิต</a:t>
            </a:r>
            <a:r>
              <a:rPr lang="en-US" sz="2000" dirty="0" smtClean="0"/>
              <a:t>)(Official)</a:t>
            </a:r>
          </a:p>
          <a:p>
            <a:pPr lvl="1"/>
            <a:r>
              <a:rPr lang="en-US" sz="1800" dirty="0" smtClean="0"/>
              <a:t>Windows 7 or higher</a:t>
            </a:r>
          </a:p>
          <a:p>
            <a:pPr lvl="1"/>
            <a:r>
              <a:rPr lang="en-US" sz="1800" dirty="0" smtClean="0"/>
              <a:t>Mac OS X (10.8 ) or higher</a:t>
            </a:r>
          </a:p>
          <a:p>
            <a:r>
              <a:rPr lang="en-US" sz="2000" dirty="0" smtClean="0"/>
              <a:t>Unofficial (Pirates !!!)</a:t>
            </a:r>
          </a:p>
          <a:p>
            <a:pPr lvl="1"/>
            <a:r>
              <a:rPr lang="en-US" sz="1800" dirty="0" smtClean="0"/>
              <a:t>Windows  2016 TP5  (Experimented)</a:t>
            </a:r>
          </a:p>
          <a:p>
            <a:pPr lvl="1"/>
            <a:r>
              <a:rPr lang="en-US" sz="1800" dirty="0" smtClean="0"/>
              <a:t>Windows 10 (Experimented)</a:t>
            </a:r>
          </a:p>
          <a:p>
            <a:pPr lvl="1"/>
            <a:r>
              <a:rPr lang="en-US" sz="1800" dirty="0" smtClean="0"/>
              <a:t>FreeBSD (Experimented)</a:t>
            </a:r>
          </a:p>
          <a:p>
            <a:pPr lvl="1"/>
            <a:r>
              <a:rPr lang="en-US" sz="1800" dirty="0" smtClean="0"/>
              <a:t>Sun Solaris </a:t>
            </a:r>
            <a:r>
              <a:rPr lang="en-US" sz="1800" dirty="0"/>
              <a:t>(Experimented)</a:t>
            </a:r>
            <a:endParaRPr lang="en-US" sz="1800" dirty="0" smtClean="0"/>
          </a:p>
          <a:p>
            <a:pPr lvl="1"/>
            <a:r>
              <a:rPr lang="en-US" sz="1800" dirty="0" err="1"/>
              <a:t>Rasberry</a:t>
            </a:r>
            <a:r>
              <a:rPr lang="en-US" sz="1800" dirty="0"/>
              <a:t> PI (</a:t>
            </a:r>
            <a:r>
              <a:rPr lang="en-US" sz="1800" dirty="0" err="1"/>
              <a:t>IoT</a:t>
            </a:r>
            <a:r>
              <a:rPr lang="en-US" sz="1800" dirty="0" smtClean="0"/>
              <a:t>)</a:t>
            </a:r>
          </a:p>
          <a:p>
            <a:r>
              <a:rPr lang="th-TH" sz="2000" dirty="0" smtClean="0"/>
              <a:t>รองรับการรันบนระบบ </a:t>
            </a:r>
            <a:r>
              <a:rPr lang="en-US" sz="2000" dirty="0" smtClean="0"/>
              <a:t>Cloud</a:t>
            </a:r>
          </a:p>
          <a:p>
            <a:pPr lvl="1"/>
            <a:r>
              <a:rPr lang="en-US" sz="1800" dirty="0" smtClean="0"/>
              <a:t>Amazon Web Service (AWS) (EC2)</a:t>
            </a:r>
          </a:p>
          <a:p>
            <a:pPr lvl="1"/>
            <a:r>
              <a:rPr lang="en-US" sz="1800" dirty="0" err="1" smtClean="0"/>
              <a:t>BlueMix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Softlayer</a:t>
            </a:r>
            <a:endParaRPr lang="en-US" sz="1800" dirty="0" smtClean="0"/>
          </a:p>
          <a:p>
            <a:pPr lvl="1"/>
            <a:r>
              <a:rPr lang="en-US" sz="1800" dirty="0" err="1" smtClean="0"/>
              <a:t>Joyent</a:t>
            </a:r>
            <a:r>
              <a:rPr lang="en-US" sz="1800" dirty="0" smtClean="0"/>
              <a:t> Cloud (New)</a:t>
            </a:r>
          </a:p>
          <a:p>
            <a:pPr lvl="1"/>
            <a:r>
              <a:rPr lang="en-US" sz="1800" dirty="0" smtClean="0"/>
              <a:t>Azure Cloud</a:t>
            </a:r>
          </a:p>
          <a:p>
            <a:pPr lvl="1"/>
            <a:r>
              <a:rPr lang="en-US" sz="1800" dirty="0" smtClean="0"/>
              <a:t>Google Cloud</a:t>
            </a:r>
          </a:p>
          <a:p>
            <a:pPr lvl="1"/>
            <a:r>
              <a:rPr lang="en-US" sz="1800" dirty="0" smtClean="0"/>
              <a:t>Digital Ocean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7" y="1556792"/>
            <a:ext cx="403244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NODEJS</a:t>
            </a:r>
          </a:p>
          <a:p>
            <a:r>
              <a:rPr lang="en-US" dirty="0" smtClean="0"/>
              <a:t>IP Address: X.X.X.X (Port: 3000:3000)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355977" y="1916832"/>
            <a:ext cx="3600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23528" y="2636912"/>
            <a:ext cx="7992888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Docker-machine: </a:t>
            </a:r>
            <a:r>
              <a:rPr lang="en-US" dirty="0" err="1" smtClean="0">
                <a:solidFill>
                  <a:schemeClr val="tx1"/>
                </a:solidFill>
              </a:rPr>
              <a:t>labdocker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25170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72" y="4496094"/>
            <a:ext cx="1479539" cy="6340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0" y="1556792"/>
            <a:ext cx="39604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NGINX</a:t>
            </a:r>
          </a:p>
          <a:p>
            <a:r>
              <a:rPr lang="en-US" dirty="0" smtClean="0"/>
              <a:t>IP Address: X.X.X.X (Port: 8080:80)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22486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72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29" y="4707143"/>
            <a:ext cx="1657023" cy="3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NODEJS container</a:t>
            </a:r>
          </a:p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“hello.js”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r>
              <a:rPr lang="en-US" sz="2000" dirty="0" smtClean="0"/>
              <a:t>SCP </a:t>
            </a:r>
            <a:r>
              <a:rPr lang="en-US" sz="2000" dirty="0" err="1" smtClean="0"/>
              <a:t>docker</a:t>
            </a:r>
            <a:r>
              <a:rPr lang="en-US" sz="2000" dirty="0" smtClean="0"/>
              <a:t>@&lt;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of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-machine&gt;:/home/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r>
              <a:rPr lang="en-US" sz="2000" dirty="0" smtClean="0"/>
              <a:t> /&lt;path&gt;</a:t>
            </a:r>
            <a:endParaRPr lang="en-US" sz="22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421055" cy="24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4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3456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WORKDIR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53012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/node:1.0 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4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2.1: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Output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609380" cy="5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8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 -</a:t>
            </a:r>
            <a:r>
              <a:rPr lang="en-US" sz="2000" dirty="0" err="1" smtClean="0">
                <a:solidFill>
                  <a:schemeClr val="tx1"/>
                </a:solidFill>
              </a:rPr>
              <a:t>dt</a:t>
            </a:r>
            <a:r>
              <a:rPr lang="en-US" sz="2000" dirty="0" smtClean="0">
                <a:solidFill>
                  <a:schemeClr val="tx1"/>
                </a:solidFill>
              </a:rPr>
              <a:t> --name NODEJS -p 3000:3000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/node:1.0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76872"/>
            <a:ext cx="6192688" cy="23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NGINX container</a:t>
            </a:r>
          </a:p>
          <a:p>
            <a:r>
              <a:rPr lang="th-TH" sz="2000" dirty="0" smtClean="0"/>
              <a:t>แก้ไข </a:t>
            </a:r>
            <a:r>
              <a:rPr lang="en-US" sz="2000" dirty="0" smtClean="0"/>
              <a:t>configure </a:t>
            </a:r>
            <a:r>
              <a:rPr lang="en-US" sz="2000" dirty="0" err="1" smtClean="0"/>
              <a:t>nginx.conf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เพื่อใช้ทำ</a:t>
            </a:r>
            <a:r>
              <a:rPr lang="en-US" sz="2000" dirty="0" smtClean="0"/>
              <a:t> reverse proxy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702944" cy="40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907704" y="2276872"/>
            <a:ext cx="3528392" cy="3600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787487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“nginx.</a:t>
            </a:r>
            <a:r>
              <a:rPr lang="en-US" sz="2000" dirty="0" err="1" smtClean="0"/>
              <a:t>conf</a:t>
            </a:r>
            <a:r>
              <a:rPr lang="en-US" sz="2000" dirty="0" smtClean="0"/>
              <a:t>”,”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1" y="2858082"/>
            <a:ext cx="8033717" cy="309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3181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2808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6531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/web:1.0 </a:t>
            </a:r>
            <a:r>
              <a:rPr lang="en-US" sz="2400" dirty="0">
                <a:solidFill>
                  <a:schemeClr val="tx1"/>
                </a:solidFill>
              </a:rPr>
              <a:t>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41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-</a:t>
            </a:r>
            <a:r>
              <a:rPr lang="en-US" sz="2000" dirty="0" err="1">
                <a:solidFill>
                  <a:schemeClr val="tx1"/>
                </a:solidFill>
              </a:rPr>
              <a:t>dt</a:t>
            </a:r>
            <a:r>
              <a:rPr lang="en-US" sz="2000" dirty="0">
                <a:solidFill>
                  <a:schemeClr val="tx1"/>
                </a:solidFill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</a:rPr>
              <a:t>NGINX -p </a:t>
            </a:r>
            <a:r>
              <a:rPr lang="en-US" sz="2000" dirty="0">
                <a:solidFill>
                  <a:schemeClr val="tx1"/>
                </a:solidFill>
              </a:rPr>
              <a:t>8080:8080 </a:t>
            </a:r>
            <a:r>
              <a:rPr lang="en-US" sz="2000" dirty="0" err="1">
                <a:solidFill>
                  <a:schemeClr val="tx1"/>
                </a:solidFill>
              </a:rPr>
              <a:t>labdocker</a:t>
            </a:r>
            <a:r>
              <a:rPr lang="en-US" sz="2000" dirty="0">
                <a:solidFill>
                  <a:schemeClr val="tx1"/>
                </a:solidFill>
              </a:rPr>
              <a:t>/web:1.0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7" y="1933550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82" y="2924944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27763"/>
            <a:ext cx="8229600" cy="2925373"/>
          </a:xfrm>
        </p:spPr>
      </p:pic>
    </p:spTree>
    <p:extLst>
      <p:ext uri="{BB962C8B-B14F-4D97-AF65-F5344CB8AC3E}">
        <p14:creationId xmlns:p14="http://schemas.microsoft.com/office/powerpoint/2010/main" val="42447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Compose </a:t>
            </a:r>
            <a:r>
              <a:rPr lang="th-TH" sz="2000" dirty="0" smtClean="0"/>
              <a:t>เป็นเครื่องมือที่ใช้ในการสร้าง</a:t>
            </a:r>
            <a:r>
              <a:rPr lang="en-US" sz="2000" dirty="0" smtClean="0"/>
              <a:t> system service </a:t>
            </a:r>
            <a:r>
              <a:rPr lang="th-TH" sz="2000" dirty="0" smtClean="0"/>
              <a:t>ที่จะใช้ในการรันระบบงานทั้งระบบ ซึ่งตามปกติจะประกอบไปด้วยหลาย</a:t>
            </a:r>
            <a:r>
              <a:rPr lang="en-US" sz="2000" dirty="0" smtClean="0"/>
              <a:t> component </a:t>
            </a:r>
            <a:r>
              <a:rPr lang="th-TH" sz="2000" dirty="0" smtClean="0"/>
              <a:t>อาทิเช่น</a:t>
            </a:r>
          </a:p>
          <a:p>
            <a:pPr lvl="1"/>
            <a:r>
              <a:rPr lang="en-US" sz="2000" dirty="0" smtClean="0"/>
              <a:t>Web component service</a:t>
            </a:r>
          </a:p>
          <a:p>
            <a:pPr lvl="1"/>
            <a:r>
              <a:rPr lang="en-US" sz="2000" dirty="0" smtClean="0"/>
              <a:t>Application component service</a:t>
            </a:r>
          </a:p>
          <a:p>
            <a:pPr lvl="1"/>
            <a:r>
              <a:rPr lang="en-US" sz="2000" dirty="0" smtClean="0"/>
              <a:t>Database component service</a:t>
            </a:r>
          </a:p>
          <a:p>
            <a:pPr lvl="1"/>
            <a:r>
              <a:rPr lang="en-US" sz="2000" dirty="0" smtClean="0"/>
              <a:t>Load balance </a:t>
            </a:r>
            <a:r>
              <a:rPr lang="en-US" sz="2000" dirty="0"/>
              <a:t>component </a:t>
            </a:r>
            <a:r>
              <a:rPr lang="en-US" sz="2000" dirty="0" smtClean="0"/>
              <a:t>service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compose </a:t>
            </a:r>
            <a:r>
              <a:rPr lang="th-TH" sz="2000" dirty="0" smtClean="0"/>
              <a:t>สามารถควบคุมการ </a:t>
            </a:r>
            <a:r>
              <a:rPr lang="en-US" sz="2000" dirty="0" smtClean="0"/>
              <a:t>start / stop / monitor </a:t>
            </a:r>
            <a:r>
              <a:rPr lang="th-TH" sz="2000" dirty="0" smtClean="0"/>
              <a:t>การทำงานของ </a:t>
            </a:r>
            <a:r>
              <a:rPr lang="en-US" sz="2000" dirty="0" smtClean="0"/>
              <a:t>service</a:t>
            </a:r>
            <a:r>
              <a:rPr lang="th-TH" sz="2000" dirty="0" smtClean="0"/>
              <a:t> ทั้งระบบเป็น </a:t>
            </a:r>
            <a:r>
              <a:rPr lang="en-US" sz="2000" dirty="0" smtClean="0"/>
              <a:t>single point</a:t>
            </a:r>
          </a:p>
          <a:p>
            <a:endParaRPr lang="en-US" sz="2000" dirty="0" smtClean="0"/>
          </a:p>
          <a:p>
            <a:r>
              <a:rPr lang="th-TH" sz="2000" dirty="0" smtClean="0"/>
              <a:t>เหมาะสำหรับการสร้าง</a:t>
            </a:r>
            <a:r>
              <a:rPr lang="en-US" sz="2000" dirty="0" smtClean="0"/>
              <a:t> development environment / test environment / automatic deploy to production 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/ swam)</a:t>
            </a:r>
            <a:r>
              <a:rPr lang="en-US" sz="2000" dirty="0"/>
              <a:t> </a:t>
            </a:r>
            <a:r>
              <a:rPr lang="en-US" sz="2000" dirty="0" smtClean="0"/>
              <a:t>(build one </a:t>
            </a:r>
            <a:r>
              <a:rPr lang="en-US" sz="2000" dirty="0" smtClean="0">
                <a:sym typeface="Wingdings" panose="05000000000000000000" pitchFamily="2" charset="2"/>
              </a:rPr>
              <a:t> ship to everywhere)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*No Support --</a:t>
            </a:r>
            <a:r>
              <a:rPr lang="en-US" sz="2000" dirty="0" err="1" smtClean="0">
                <a:sym typeface="Wingdings" panose="05000000000000000000" pitchFamily="2" charset="2"/>
              </a:rPr>
              <a:t>ip</a:t>
            </a:r>
            <a:r>
              <a:rPr lang="en-US" sz="2000" dirty="0" smtClean="0">
                <a:sym typeface="Wingdings" panose="05000000000000000000" pitchFamily="2" charset="2"/>
              </a:rPr>
              <a:t> now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0729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ขั้นตอนในการสร้าง</a:t>
            </a:r>
            <a:r>
              <a:rPr lang="en-US" sz="2000" dirty="0" smtClean="0"/>
              <a:t> compose</a:t>
            </a:r>
          </a:p>
          <a:p>
            <a:pPr lvl="1"/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สำหรับแต่ละ </a:t>
            </a:r>
            <a:r>
              <a:rPr lang="en-US" sz="2000" dirty="0" smtClean="0"/>
              <a:t>component</a:t>
            </a:r>
          </a:p>
          <a:p>
            <a:pPr lvl="1"/>
            <a:r>
              <a:rPr lang="th-TH" sz="2000" dirty="0" smtClean="0"/>
              <a:t>กำหนดค่า</a:t>
            </a:r>
            <a:r>
              <a:rPr lang="en-US" sz="2000" dirty="0" smtClean="0"/>
              <a:t> running parameter </a:t>
            </a:r>
            <a:r>
              <a:rPr lang="th-TH" sz="2000" dirty="0" smtClean="0"/>
              <a:t>ใน </a:t>
            </a:r>
            <a:r>
              <a:rPr lang="en-US" sz="2000" dirty="0" smtClean="0"/>
              <a:t>.</a:t>
            </a:r>
            <a:r>
              <a:rPr lang="en-US" sz="2000" dirty="0" err="1" smtClean="0"/>
              <a:t>yml</a:t>
            </a:r>
            <a:r>
              <a:rPr lang="en-US" sz="2000" dirty="0" smtClean="0"/>
              <a:t> file </a:t>
            </a:r>
            <a:r>
              <a:rPr lang="th-TH" sz="2000" dirty="0" smtClean="0"/>
              <a:t>ของ</a:t>
            </a:r>
            <a:r>
              <a:rPr lang="en-US" sz="2000" dirty="0" smtClean="0"/>
              <a:t> compose</a:t>
            </a:r>
            <a:r>
              <a:rPr lang="th-TH" sz="2000" dirty="0" smtClean="0"/>
              <a:t> ซึ่งจะอ้างอิงถึง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แต่ละตัว</a:t>
            </a:r>
            <a:endParaRPr lang="en-US" sz="2000" dirty="0" smtClean="0"/>
          </a:p>
          <a:p>
            <a:pPr lvl="1"/>
            <a:r>
              <a:rPr lang="en-US" sz="2000" dirty="0" err="1" smtClean="0"/>
              <a:t>docker</a:t>
            </a:r>
            <a:r>
              <a:rPr lang="en-US" sz="2000" dirty="0" smtClean="0"/>
              <a:t>-compose </a:t>
            </a:r>
            <a:r>
              <a:rPr lang="en-US" sz="2000" dirty="0" smtClean="0">
                <a:sym typeface="Wingdings" panose="05000000000000000000" pitchFamily="2" charset="2"/>
              </a:rPr>
              <a:t>up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19872" y="3140968"/>
            <a:ext cx="2592288" cy="2925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Compose .</a:t>
            </a:r>
            <a:r>
              <a:rPr lang="en-US" dirty="0" err="1" smtClean="0"/>
              <a:t>yml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build: </a:t>
            </a:r>
          </a:p>
          <a:p>
            <a:r>
              <a:rPr lang="en-US" dirty="0"/>
              <a:t> </a:t>
            </a:r>
            <a:r>
              <a:rPr lang="en-US" dirty="0" smtClean="0"/>
              <a:t> context: /web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r>
              <a:rPr lang="en-US" dirty="0" smtClean="0"/>
              <a:t>: </a:t>
            </a:r>
            <a:r>
              <a:rPr lang="en-US" dirty="0" err="1" smtClean="0"/>
              <a:t>xxxx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build: </a:t>
            </a:r>
          </a:p>
          <a:p>
            <a:r>
              <a:rPr lang="en-US" dirty="0"/>
              <a:t>  context: 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dockerfile</a:t>
            </a:r>
            <a:r>
              <a:rPr lang="en-US" dirty="0"/>
              <a:t>: </a:t>
            </a:r>
            <a:r>
              <a:rPr lang="en-US" dirty="0" err="1" smtClean="0"/>
              <a:t>xxxx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1520" y="3584965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(Webserver)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429167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(Database)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01246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(…..)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4360" y="426929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-compose up”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987824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ight Arrow 14"/>
          <p:cNvSpPr/>
          <p:nvPr/>
        </p:nvSpPr>
        <p:spPr>
          <a:xfrm>
            <a:off x="6120172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Compose syntax:</a:t>
            </a:r>
          </a:p>
          <a:p>
            <a:pPr lvl="1"/>
            <a:r>
              <a:rPr lang="en-US" sz="1800" dirty="0" smtClean="0"/>
              <a:t>version: </a:t>
            </a:r>
            <a:r>
              <a:rPr lang="en-US" sz="1800" dirty="0" err="1" smtClean="0"/>
              <a:t>x.x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r>
              <a:rPr lang="en-US" sz="1800" dirty="0" smtClean="0"/>
              <a:t>services:</a:t>
            </a:r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smtClean="0"/>
              <a:t>image: </a:t>
            </a:r>
          </a:p>
          <a:p>
            <a:pPr lvl="3"/>
            <a:r>
              <a:rPr lang="en-US" sz="2000" dirty="0" smtClean="0"/>
              <a:t>build: </a:t>
            </a:r>
          </a:p>
          <a:p>
            <a:pPr lvl="4"/>
            <a:r>
              <a:rPr lang="en-US" sz="2000" dirty="0" smtClean="0"/>
              <a:t>context: ./&lt;path&gt;</a:t>
            </a:r>
          </a:p>
          <a:p>
            <a:pPr lvl="4"/>
            <a:r>
              <a:rPr lang="en-US" sz="2000" dirty="0" err="1" smtClean="0"/>
              <a:t>dockerfile</a:t>
            </a:r>
            <a:r>
              <a:rPr lang="en-US" sz="2000" dirty="0" smtClean="0"/>
              <a:t>: &lt;file&gt;</a:t>
            </a:r>
          </a:p>
          <a:p>
            <a:pPr lvl="3"/>
            <a:r>
              <a:rPr lang="en-US" sz="2000" dirty="0" smtClean="0"/>
              <a:t>ports:</a:t>
            </a:r>
          </a:p>
          <a:p>
            <a:pPr lvl="4"/>
            <a:r>
              <a:rPr lang="en-US" sz="2000" dirty="0" smtClean="0"/>
              <a:t>- “9999:9999”</a:t>
            </a:r>
          </a:p>
          <a:p>
            <a:pPr lvl="3"/>
            <a:r>
              <a:rPr lang="en-US" sz="2000" dirty="0" smtClean="0"/>
              <a:t>link:</a:t>
            </a:r>
          </a:p>
          <a:p>
            <a:pPr lvl="4"/>
            <a:r>
              <a:rPr lang="en-US" sz="2000" dirty="0"/>
              <a:t> </a:t>
            </a:r>
            <a:r>
              <a:rPr lang="en-US" sz="2000" dirty="0" smtClean="0"/>
              <a:t>(other service name)</a:t>
            </a:r>
          </a:p>
          <a:p>
            <a:pPr lvl="3"/>
            <a:endParaRPr lang="en-US" sz="2000" dirty="0"/>
          </a:p>
          <a:p>
            <a:pPr lvl="1"/>
            <a:endParaRPr lang="th-TH" dirty="0"/>
          </a:p>
        </p:txBody>
      </p:sp>
      <p:sp>
        <p:nvSpPr>
          <p:cNvPr id="3" name="AutoShape 2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4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53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Compose syntax:</a:t>
            </a:r>
            <a:endParaRPr lang="en-US" sz="1800" dirty="0" smtClean="0"/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err="1" smtClean="0"/>
              <a:t>depends_on</a:t>
            </a:r>
            <a:r>
              <a:rPr lang="en-US" sz="2000" dirty="0" smtClean="0"/>
              <a:t>: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endParaRPr lang="en-US" sz="2000" dirty="0" smtClean="0"/>
          </a:p>
          <a:p>
            <a:pPr lvl="3"/>
            <a:r>
              <a:rPr lang="en-US" sz="2000" dirty="0" smtClean="0"/>
              <a:t>networks: </a:t>
            </a:r>
          </a:p>
          <a:p>
            <a:pPr lvl="4"/>
            <a:r>
              <a:rPr lang="en-US" sz="2000" dirty="0" smtClean="0"/>
              <a:t>XXXX1</a:t>
            </a:r>
          </a:p>
          <a:p>
            <a:pPr lvl="4"/>
            <a:r>
              <a:rPr lang="en-US" sz="2000" dirty="0" smtClean="0"/>
              <a:t>XXXX2</a:t>
            </a:r>
            <a:endParaRPr lang="en-US" sz="2000" dirty="0"/>
          </a:p>
          <a:p>
            <a:pPr lvl="1"/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695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Install compose (Boot2docker)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Install </a:t>
            </a:r>
            <a:r>
              <a:rPr lang="en-US" sz="2600" dirty="0" err="1" smtClean="0"/>
              <a:t>ubuntu</a:t>
            </a:r>
            <a:r>
              <a:rPr lang="en-US" sz="2600" dirty="0" smtClean="0"/>
              <a:t> &amp; </a:t>
            </a:r>
            <a:r>
              <a:rPr lang="en-US" sz="2600" dirty="0" err="1" smtClean="0"/>
              <a:t>redhat</a:t>
            </a:r>
            <a:endParaRPr lang="en-US" sz="1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1520" y="1700808"/>
            <a:ext cx="8136904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</a:t>
            </a:r>
            <a:r>
              <a:rPr lang="en-US" dirty="0" smtClean="0">
                <a:solidFill>
                  <a:schemeClr val="tx1"/>
                </a:solidFill>
              </a:rPr>
              <a:t>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/home/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/local/bin/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830" y="4437112"/>
            <a:ext cx="8136904" cy="1944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091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composenodejs</a:t>
            </a:r>
            <a:r>
              <a:rPr lang="en-US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1844824"/>
            <a:ext cx="352839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</a:t>
            </a:r>
            <a:r>
              <a:rPr lang="en-US" dirty="0" err="1" smtClean="0"/>
              <a:t>Nodejs</a:t>
            </a:r>
            <a:r>
              <a:rPr lang="en-US" dirty="0" smtClean="0"/>
              <a:t>)(</a:t>
            </a:r>
          </a:p>
          <a:p>
            <a:r>
              <a:rPr lang="en-US" dirty="0" smtClean="0"/>
              <a:t>IP Address: X.X.X.X (Port: 3000)</a:t>
            </a:r>
          </a:p>
        </p:txBody>
      </p:sp>
      <p:sp>
        <p:nvSpPr>
          <p:cNvPr id="30" name="Cloud 29"/>
          <p:cNvSpPr/>
          <p:nvPr/>
        </p:nvSpPr>
        <p:spPr>
          <a:xfrm>
            <a:off x="6660232" y="1628800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300192" y="2204864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355976" y="1628800"/>
            <a:ext cx="1944216" cy="122413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 smtClean="0"/>
              <a:t>(3000:3000)</a:t>
            </a:r>
            <a:endParaRPr lang="th-TH" dirty="0"/>
          </a:p>
        </p:txBody>
      </p:sp>
      <p:cxnSp>
        <p:nvCxnSpPr>
          <p:cNvPr id="14" name="Straight Connector 13"/>
          <p:cNvCxnSpPr>
            <a:endCxn id="20" idx="3"/>
          </p:cNvCxnSpPr>
          <p:nvPr/>
        </p:nvCxnSpPr>
        <p:spPr>
          <a:xfrm flipH="1">
            <a:off x="3707904" y="2204864"/>
            <a:ext cx="648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3528" y="3239713"/>
            <a:ext cx="4251559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composenodjs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59633" y="4391840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560" y="3815777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1657219" y="4705010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12" name="AutoShape 2" descr="ผลการค้นหารูปภาพสำหรับ nodejs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21" y="5242910"/>
            <a:ext cx="1479539" cy="6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docker-compose.yml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556792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5157192"/>
            <a:ext cx="813690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web:</a:t>
            </a:r>
          </a:p>
          <a:p>
            <a:r>
              <a:rPr lang="en-US" dirty="0">
                <a:solidFill>
                  <a:schemeClr val="tx1"/>
                </a:solidFill>
              </a:rPr>
              <a:t>   build: ./web</a:t>
            </a:r>
          </a:p>
          <a:p>
            <a:r>
              <a:rPr lang="en-US" dirty="0">
                <a:solidFill>
                  <a:schemeClr val="tx1"/>
                </a:solidFill>
              </a:rPr>
              <a:t>   ports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>
                <a:solidFill>
                  <a:schemeClr val="tx1"/>
                </a:solidFill>
              </a:rPr>
              <a:t>- "3000:3000"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composemultinodejs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91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/>
              <a:t>multinodejs</a:t>
            </a:r>
            <a:r>
              <a:rPr lang="en-US" sz="2000" dirty="0"/>
              <a:t> with </a:t>
            </a:r>
            <a:r>
              <a:rPr lang="en-US" sz="2000" dirty="0" err="1"/>
              <a:t>nginx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23528" y="1556793"/>
            <a:ext cx="8424936" cy="4608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composemultinodejs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55976" y="4391840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1560" y="2132856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5242910"/>
            <a:ext cx="1479539" cy="63408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355976" y="2692935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35996" y="3006105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3544005"/>
            <a:ext cx="1479539" cy="634088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83568" y="2708920"/>
            <a:ext cx="3096344" cy="32670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1154" y="3212975"/>
            <a:ext cx="2410726" cy="965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webpublic</a:t>
            </a:r>
            <a:r>
              <a:rPr lang="en-US" dirty="0" smtClean="0"/>
              <a:t>)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35996" y="4653136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sp>
        <p:nvSpPr>
          <p:cNvPr id="5" name="AutoShape 2" descr="ผลการค้นหารูปภาพสำหรับ nginx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571238"/>
            <a:ext cx="1657023" cy="378041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042769" y="4329101"/>
            <a:ext cx="2410726" cy="104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nginx.conf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load balance:</a:t>
            </a:r>
          </a:p>
          <a:p>
            <a:r>
              <a:rPr lang="en-US" dirty="0"/>
              <a:t> </a:t>
            </a:r>
            <a:r>
              <a:rPr lang="en-US" dirty="0" smtClean="0"/>
              <a:t>  web1</a:t>
            </a:r>
          </a:p>
          <a:p>
            <a:r>
              <a:rPr lang="en-US" dirty="0"/>
              <a:t> </a:t>
            </a:r>
            <a:r>
              <a:rPr lang="en-US" dirty="0" smtClean="0"/>
              <a:t>  web2</a:t>
            </a:r>
          </a:p>
        </p:txBody>
      </p:sp>
    </p:spTree>
    <p:extLst>
      <p:ext uri="{BB962C8B-B14F-4D97-AF65-F5344CB8AC3E}">
        <p14:creationId xmlns:p14="http://schemas.microsoft.com/office/powerpoint/2010/main" val="32261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nginx</a:t>
            </a:r>
            <a:r>
              <a:rPr lang="en-US" sz="2000" dirty="0" smtClean="0"/>
              <a:t>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133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 &amp; Web 2: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ENTRYPOINT ["</a:t>
            </a:r>
            <a:r>
              <a:rPr lang="en-US" dirty="0" err="1" smtClean="0">
                <a:solidFill>
                  <a:schemeClr val="tx1"/>
                </a:solidFill>
              </a:rPr>
              <a:t>node","hello.js</a:t>
            </a:r>
            <a:r>
              <a:rPr lang="en-US" dirty="0" smtClean="0">
                <a:solidFill>
                  <a:schemeClr val="tx1"/>
                </a:solidFill>
              </a:rPr>
              <a:t>"]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EXPOSE </a:t>
            </a:r>
            <a:r>
              <a:rPr lang="en-US" dirty="0">
                <a:solidFill>
                  <a:schemeClr val="tx1"/>
                </a:solidFill>
              </a:rPr>
              <a:t>3000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Web1: Hello.js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Web2: Hello.js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484784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1\n</a:t>
            </a:r>
            <a:r>
              <a:rPr lang="en-US" dirty="0" smtClean="0">
                <a:solidFill>
                  <a:schemeClr val="tx1"/>
                </a:solidFill>
              </a:rPr>
              <a:t>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4077072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smtClean="0">
                <a:solidFill>
                  <a:schemeClr val="tx1"/>
                </a:solidFill>
              </a:rPr>
              <a:t>2\n');}).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docker-compose.yml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3568" y="1484784"/>
            <a:ext cx="3312368" cy="468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version: '2'</a:t>
            </a:r>
          </a:p>
          <a:p>
            <a:r>
              <a:rPr lang="en-US" dirty="0">
                <a:solidFill>
                  <a:schemeClr val="tx1"/>
                </a:solidFill>
              </a:rPr>
              <a:t>services: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depends_on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links: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ports:</a:t>
            </a:r>
          </a:p>
          <a:p>
            <a:r>
              <a:rPr lang="en-US" dirty="0">
                <a:solidFill>
                  <a:schemeClr val="tx1"/>
                </a:solidFill>
              </a:rPr>
              <a:t>      - "80:8080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8024" y="836712"/>
            <a:ext cx="3312368" cy="53285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web1: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./web1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web1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  web2: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./web2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</p:txBody>
      </p:sp>
    </p:spTree>
    <p:extLst>
      <p:ext uri="{BB962C8B-B14F-4D97-AF65-F5344CB8AC3E}">
        <p14:creationId xmlns:p14="http://schemas.microsoft.com/office/powerpoint/2010/main" val="22793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Registry </a:t>
            </a:r>
            <a:r>
              <a:rPr lang="th-TH" sz="2000" dirty="0" smtClean="0"/>
              <a:t>เป็น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แบบหนึ่งที่ใช้สำหรับจัดเก็บ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ที่สร้างขึ้นไว้บน</a:t>
            </a:r>
            <a:r>
              <a:rPr lang="en-US" sz="2000" dirty="0" smtClean="0"/>
              <a:t> private server </a:t>
            </a:r>
            <a:r>
              <a:rPr lang="th-TH" sz="2000" dirty="0" smtClean="0"/>
              <a:t>โดยไม่จำเป็นต้องผ่าน </a:t>
            </a:r>
            <a:r>
              <a:rPr lang="en-US" sz="2000" dirty="0" smtClean="0"/>
              <a:t>public internet (hub.docker.com)</a:t>
            </a:r>
            <a:r>
              <a:rPr lang="th-TH" sz="2000" dirty="0" smtClean="0"/>
              <a:t> ทำให้สามารถจัดเก็บ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ภายในองค์กรได้อย่างปลอดภัย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Registry </a:t>
            </a:r>
            <a:r>
              <a:rPr lang="th-TH" sz="2000" dirty="0" smtClean="0"/>
              <a:t>เป็นพื้นที่สำหรับจัดเก็บ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ที่ถูกสร้างขึ้นโดยแบ่งออกตาม </a:t>
            </a:r>
            <a:r>
              <a:rPr lang="en-US" sz="2000" dirty="0" smtClean="0"/>
              <a:t>image name </a:t>
            </a:r>
            <a:r>
              <a:rPr lang="th-TH" sz="2000" dirty="0" smtClean="0"/>
              <a:t>และ </a:t>
            </a:r>
            <a:r>
              <a:rPr lang="en-US" sz="2000" dirty="0" smtClean="0"/>
              <a:t>tag version</a:t>
            </a:r>
            <a:r>
              <a:rPr lang="th-TH" sz="2000" dirty="0" smtClean="0"/>
              <a:t> ที่กำหนดไว้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กรณีการใช้งาน</a:t>
            </a:r>
            <a:r>
              <a:rPr lang="en-US" sz="2000" dirty="0" smtClean="0"/>
              <a:t> registry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Server </a:t>
            </a:r>
            <a:r>
              <a:rPr lang="th-TH" sz="2000" dirty="0" smtClean="0"/>
              <a:t>ด้วยกันสามารถกำหนด</a:t>
            </a:r>
            <a:r>
              <a:rPr lang="en-US" sz="2000" dirty="0" smtClean="0"/>
              <a:t> TLS security</a:t>
            </a:r>
          </a:p>
          <a:p>
            <a:pPr marL="0" indent="0">
              <a:buNone/>
            </a:pPr>
            <a:r>
              <a:rPr lang="th-TH" sz="2000" dirty="0" smtClean="0"/>
              <a:t>      ระหว่างกันได้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th-TH" sz="2000" dirty="0" smtClean="0"/>
              <a:t>สามารถเลือก </a:t>
            </a:r>
            <a:r>
              <a:rPr lang="en-US" sz="2000" dirty="0" smtClean="0"/>
              <a:t>storage backend </a:t>
            </a:r>
            <a:r>
              <a:rPr lang="th-TH" sz="2000" dirty="0" smtClean="0"/>
              <a:t>อื่นๆในการจัดเก็บ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ได้เช่น</a:t>
            </a:r>
          </a:p>
          <a:p>
            <a:r>
              <a:rPr lang="en-US" sz="2000" dirty="0" err="1" smtClean="0"/>
              <a:t>Etc</a:t>
            </a:r>
            <a:r>
              <a:rPr lang="en-US" sz="2000" dirty="0" smtClean="0"/>
              <a:t>: s3 (</a:t>
            </a:r>
            <a:r>
              <a:rPr lang="en-US" sz="2000" dirty="0" err="1" smtClean="0"/>
              <a:t>aws</a:t>
            </a:r>
            <a:r>
              <a:rPr lang="en-US" sz="2000" dirty="0" smtClean="0"/>
              <a:t>), azure, </a:t>
            </a:r>
            <a:r>
              <a:rPr lang="en-US" sz="2000" dirty="0" err="1" smtClean="0"/>
              <a:t>gcs</a:t>
            </a:r>
            <a:r>
              <a:rPr lang="en-US" sz="2000" dirty="0" smtClean="0"/>
              <a:t> (google cloud)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 smtClean="0"/>
              <a:t>option </a:t>
            </a:r>
            <a:r>
              <a:rPr lang="en-US" sz="2000" dirty="0" err="1" smtClean="0"/>
              <a:t>gc</a:t>
            </a:r>
            <a:r>
              <a:rPr lang="en-US" sz="2000" dirty="0" smtClean="0"/>
              <a:t> (garbage collect) </a:t>
            </a:r>
            <a:r>
              <a:rPr lang="th-TH" sz="2000" dirty="0" smtClean="0"/>
              <a:t>ด้วย </a:t>
            </a:r>
            <a:r>
              <a:rPr lang="en-US" sz="2000" dirty="0" smtClean="0"/>
              <a:t>option </a:t>
            </a:r>
          </a:p>
          <a:p>
            <a:r>
              <a:rPr lang="en-US" sz="2000" dirty="0" smtClean="0"/>
              <a:t>“bin/registry </a:t>
            </a:r>
            <a:r>
              <a:rPr lang="en-US" sz="2000" dirty="0"/>
              <a:t>garbage-collect [--dry-run] </a:t>
            </a:r>
            <a:r>
              <a:rPr lang="en-US" sz="2000" dirty="0" err="1" smtClean="0"/>
              <a:t>config.yml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314096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4578470"/>
            <a:ext cx="1692696" cy="165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0924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Registry on single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b="1" dirty="0" smtClean="0"/>
          </a:p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download image registry </a:t>
            </a:r>
            <a:r>
              <a:rPr lang="th-TH" sz="2000" dirty="0" smtClean="0"/>
              <a:t>ตามตัวอย่าง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Start container </a:t>
            </a:r>
            <a:r>
              <a:rPr lang="th-TH" sz="2000" dirty="0" smtClean="0"/>
              <a:t>เพื่อเริ่มใช้งาน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1600" dirty="0" smtClean="0"/>
              <a:t>*</a:t>
            </a:r>
            <a:r>
              <a:rPr lang="th-TH" sz="1600" dirty="0" smtClean="0"/>
              <a:t>ต้องบันทึก </a:t>
            </a:r>
            <a:r>
              <a:rPr lang="en-US" sz="1600" dirty="0" smtClean="0"/>
              <a:t>digest image </a:t>
            </a:r>
            <a:r>
              <a:rPr lang="th-TH" sz="1600" dirty="0" smtClean="0"/>
              <a:t>ไว้เพื่อใช้อ้างอิงภายหลัง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registry:2.5.0 (registry version 2.0)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2780928"/>
            <a:ext cx="7128793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registry:2.5.0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30120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509120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7464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เพื่อให้เกิดความง่ายต่อการใช้งาน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ได้จัดเตรียม</a:t>
            </a:r>
            <a:r>
              <a:rPr lang="en-US" sz="2000" dirty="0" smtClean="0"/>
              <a:t>  HTTP API </a:t>
            </a:r>
            <a:r>
              <a:rPr lang="th-TH" sz="2000" dirty="0" smtClean="0"/>
              <a:t>สำหรับการเรียกใช้งานบน </a:t>
            </a:r>
            <a:r>
              <a:rPr lang="en-US" sz="2000" dirty="0" smtClean="0"/>
              <a:t>registry </a:t>
            </a:r>
            <a:r>
              <a:rPr lang="th-TH" sz="2000" dirty="0" smtClean="0"/>
              <a:t>ผ่าน</a:t>
            </a:r>
            <a:r>
              <a:rPr lang="en-US" sz="2000" dirty="0" smtClean="0"/>
              <a:t> curl/customize application </a:t>
            </a:r>
            <a:r>
              <a:rPr lang="th-TH" sz="2000" dirty="0" smtClean="0"/>
              <a:t>ซึ่งรองรับการใช้งาน อาทิเช่น</a:t>
            </a:r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49289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curl -X GET http://localhost:5000/v2/_catalog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http://localhost:5000/v2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/&lt;name&gt;/tags/list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01317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-X DELETE http://localhost:5000/v2/alpine/manifests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/&lt;digest&gt;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41490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localhost:5000/v2/alpine/tags/list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2356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image </a:t>
            </a:r>
            <a:r>
              <a:rPr lang="th-TH" sz="2000" dirty="0" smtClean="0"/>
              <a:t>ทาง</a:t>
            </a:r>
            <a:r>
              <a:rPr lang="en-US" sz="2000" dirty="0" smtClean="0"/>
              <a:t> physical file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ลบ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ออกจาก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ทำการดึง</a:t>
            </a:r>
            <a:r>
              <a:rPr lang="en-US" sz="2000" dirty="0" smtClean="0"/>
              <a:t> image </a:t>
            </a:r>
            <a:r>
              <a:rPr lang="th-TH" sz="2000" dirty="0" smtClean="0"/>
              <a:t>ใหม่มาจาก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/registry/v2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85293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9330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pull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99591" y="51571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895850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Registry on </a:t>
            </a:r>
            <a:r>
              <a:rPr lang="en-US" sz="2000" b="1" dirty="0" smtClean="0"/>
              <a:t>multiple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dirty="0" smtClean="0"/>
          </a:p>
          <a:p>
            <a:r>
              <a:rPr lang="th-TH" sz="2000" dirty="0" smtClean="0"/>
              <a:t>กรณีที่ต้องใช้งาน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server </a:t>
            </a:r>
            <a:r>
              <a:rPr lang="th-TH" sz="2000" dirty="0" smtClean="0"/>
              <a:t>มากกว่า </a:t>
            </a:r>
            <a:r>
              <a:rPr lang="en-US" sz="2000" dirty="0" smtClean="0"/>
              <a:t>1 </a:t>
            </a:r>
            <a:r>
              <a:rPr lang="th-TH" sz="2000" dirty="0" smtClean="0"/>
              <a:t>เครื่อง เราสามารถดึงต้องสร้าง</a:t>
            </a:r>
            <a:r>
              <a:rPr lang="en-US" sz="2000" dirty="0" smtClean="0"/>
              <a:t> TLS certificate (next generate of SSL) </a:t>
            </a:r>
            <a:r>
              <a:rPr lang="th-TH" sz="2000" dirty="0" smtClean="0"/>
              <a:t>เพื่อ </a:t>
            </a:r>
            <a:r>
              <a:rPr lang="en-US" sz="2000" dirty="0" smtClean="0"/>
              <a:t>trust registry </a:t>
            </a:r>
            <a:r>
              <a:rPr lang="th-TH" sz="2000" dirty="0" smtClean="0"/>
              <a:t>ระหว่างกัน</a:t>
            </a:r>
          </a:p>
          <a:p>
            <a:endParaRPr lang="th-TH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118341"/>
            <a:ext cx="4032448" cy="386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</a:t>
            </a:r>
            <a:r>
              <a:rPr lang="en-US" dirty="0" err="1" smtClean="0"/>
              <a:t>labdocker</a:t>
            </a:r>
            <a:endParaRPr lang="en-US" dirty="0" smtClean="0"/>
          </a:p>
          <a:p>
            <a:r>
              <a:rPr lang="en-US" dirty="0" smtClean="0"/>
              <a:t>IP Address: 192.168.99.100</a:t>
            </a:r>
          </a:p>
          <a:p>
            <a:r>
              <a:rPr lang="en-US" dirty="0" smtClean="0"/>
              <a:t>“labdocker.com”=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91378" y="4422597"/>
            <a:ext cx="3232549" cy="1176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568" y="3053735"/>
            <a:ext cx="3384376" cy="6487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Registry: 5000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(Repository)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88024" y="2118341"/>
            <a:ext cx="4032448" cy="2016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labdocker2</a:t>
            </a:r>
          </a:p>
          <a:p>
            <a:r>
              <a:rPr lang="en-US" dirty="0" smtClean="0"/>
              <a:t>IP Address: 192.168.99.102</a:t>
            </a:r>
          </a:p>
          <a:p>
            <a:r>
              <a:rPr lang="en-US" dirty="0"/>
              <a:t>“labdocker.com”= </a:t>
            </a:r>
            <a:r>
              <a:rPr lang="en-US" dirty="0" smtClean="0"/>
              <a:t>192.168.99.100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75342" y="3270469"/>
            <a:ext cx="412682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58054" y="4947916"/>
            <a:ext cx="3492388" cy="55824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Certificate Authority (CA)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/ Self-Certificate</a:t>
            </a:r>
          </a:p>
        </p:txBody>
      </p:sp>
      <p:sp>
        <p:nvSpPr>
          <p:cNvPr id="17" name="AutoShape 2" descr="data:image/jpeg;base64,/9j/4AAQSkZJRgABAQAAAQABAAD/2wCEAAkGBxMPEhMTDxIWFhAVFhgXGBcWFhcYGRgYGBcXGBoYFxUdHikgGB0mHBcVJTEiJiorLi4xGB8zODMtNygtLysBCgoKDg0OGxAQGi0mICYvLS0tMC8tLS01LS0tLS0tLS0tLS0tLS0tLS0tLS0tLS0tLS0tLS0tLS8tLS0tLS0tLf/AABEIAMwAzAMBEQACEQEDEQH/xAAbAAEAAQUBAAAAAAAAAAAAAAAABgIDBAUHAf/EAEIQAAEDAgIFCAcFBwQDAAAAAAEAAgMEEQUhBhIxQVEHEyJhcYGRoRQyQlKxwdEjM3Lh8BUkQ2KCktI0U6LCFpPx/8QAGgEBAAIDAQAAAAAAAAAAAAAAAAMEAQIFBv/EADkRAAICAQICBwYFAgYDAAAAAAABAgMRBDESIQUTMkFRYdEicZGhsfAUQoHB4SMzJDRSYoLxFUOy/9oADAMBAAIRAxEAPwDuKAIAgCAIAgCAIAgCAIAgKXvDQS4gAZknIAdZQEJx/lOpKYlkANRLewDMm3/HY37gVXs1MI7cyxDTylvyNQ3Fcdr84IG00Z2Fwsbdr8/+IUPXWz7KJOCmG7yDoDiU+dTijhfaGmQjwDmjyWvV3Pd/P+B11S2ieHkofvxCQn8B/wA1o6LfFfMz+Jj/AKSg8nNbDnT4m8Hgecb8HrXhujt9Wv2M9dW90Ul+PUOes2oYONnZeTlj8VbDtJ/X6GerpnsZuEcqrNbm8Qp3QP8AeFy3vaQHN81aq1kJkU9K12Sf0FfFUMEkEjXsO9puPyKtqSayis008MyVkwEAQBAEAQBAEAQBAEAQBAEAQBAaTSnSeDDY9ed13H1Ix6zz1DcOtR2WRguZJXW5vCIFFh2IaQ2fUuNNQE3awA3cBsIafW/E7LeAqn9S/wAl9/Es5hTtzZLaHDMPwhto2DnbbT05T2nd5BYnZp9Pvzfz/gjStu9xTJpJPL/p4tVvvOz+g+K593S8u7C+bJo6WC7TMZ/pb/XnLeoH6Lnz6Tsl+Z/QlUK1siy6il31D/F31UP42fn8Tf2fA8AqGerO7vJ+d1vHXzXezHBB9xdZjVRH67Q8eB8R9Fbr6Rl38/kaOiD2KqmWkr26lRGLn3gNvU5T8dVjzszXgsr25oidborU4Y81GFyut7UZ3jgRscO3xUkbbKXl7ePqjOY2LDJfoVp9HXnmZxzNWMi07HkbdS+w/wApz7V1adRGxeZUtocOa2JmrBAEAQBAEAQBAEAQBAEAQBAEBHtNNKY8MgL3WdM64jjv6x4ng0byorbVBZJKq3N4Irojoi+qk/aOLnWkd0mROyDW7i4HYANjd205qrXW5/1LNvv5E9lqiuCBIMSx18zjFRjLe/6cB1rn6zpLlww5Lx8fcb1adR9qZZpMIYzpP6b9pJ2X7N/evPzvlLbkWHJvYzXFQmpacUNiy4rJksuK2MmBU18TDZ8sbTwL2g+F1JGuT2T+BktPDJBdpBHFpB8wpIylHkbFykxB8OTulH5js+ivU6lrkRzrUuZr9KNGY6xvPUx1ZxmCMrkbjwPwVlS4faht4ehpF/lkbbk700dOTR13Rq2ZNccucA4/zDzGa7Gm1CsWCpfTw81sT9WysEAQBAEAQBAEAQBAEAQGLideymikmlNo42lxPZuHWdnesSkorLMxi5PCOa6H4a/Gat+JVg+wY7VhjPq3bs7Q3zd2KhBO6fE9l94LlklVDgjuSfG8QdVSejwH7Meu7cbbe4eZXN6S1yeYLsr5v0NqKlBcctzJpaVsLdVg7TvJ4lednNzeWSNtvmVOK0MlpxQyWnFZNjGqZmsaXPIDWgkk7gNq3im3hGSJUMFZjj3CBxgoWmxfY3d8NY9VwBvXo9F0YscUt/vYituUPeSek5KMPY2zxLI7e4yFvkywXYWmgio9TNmtxbku5m8uFzvZIM+bebh3UH2v/ddQ3aKE0bw1T/MabBMXdK58FQ3UqY7hzSLXtkctx4+K87qdM6XlbfQ6EZJo3VNUGF1xm07R+t6U3YMTjk1umWC861tVTEieOzgW7SBnl1hWoWdXLK2fy8yNc/ZZOtAtJhiVMHm3Pss2UD3rZOA4Hb48F6GmzjjnvOdbXwSwSRSkQQBAEAQBAEAQBAEAQHMuVCufV1FPhkBzkc10lt19gPYAXeCo6ux9hffgW9PFJObJRirm0FLHT04sdXUbbaBvd2m/iVDq7Fp6VXHd/bZimPW2cUi3hVGIWAe2c3Hr4dy8jdZxy8i1J5ZkuKhBbcUMlpxQ2LLismSI8oEznRw08Zs6ola09gI/7Fvgun0ZXx258P3DeFk6hg2GspII4YhZkbQ0dfEniSbk9q9lGKisI5MpOTyzNWxqEBy3lbohTTUtczJxfzclt9gXC/Xqh47gufr6VOBd0k3zRkc3fsXk1lM6BdoX6pLHbDs+iuxllEUl3kew6o/ZGKNdspqnou4C529ziD2Erp9H34fC+7l6EV8OOJ2Zdw5gQBAEAQBAEAQBAEBTI8NBJ2AEnsCA5hyZx+m11ZiD8+kWs6tbh/QGjvXNq/qajL7uf7L9y7d7Faib+R/pNY95zZFk3uy+NyuJ0pfxWP4fAlrjwVpeJtCVxGZRbcVg2LTihsWnFDJacVkyQ7Tp/NPo5z6kcw1uoXDvg0+C7HRM0rGn5MxNZjg7BG8OAc03BAIPEFewOOVIAgOb8tcofDS04+8knDgOoMcz4yBVNZNRgWtKvabL7I7LyGDoZLdRGdo2jYp6/Axk0+m9EKikLwOkzpj5jwupKbOC1efIIn+guK+l0MEhN36uq78TOifhfvXq6pcUEzlWx4ZtG+UhGEAQBAEAQBAEAQGg09rDBh9U8Gx5otHa/of9lHc8QZJSszRpOTOAU2FCTe7nJT528gFz9LLhrts8/ovXJPf7ViiXtHmWjLjtc4+WXxuvK6mWZFue5syVUZgocVqZLTihsWnlZMllxWTY1mNYe2qhfE/Y7YeDhmD4qei11TU0MGJoRpn6DahxP7MR5RSn1dUbA48ODtlsjsXsdJrIziuf34Mo30NviidNgqWSNDo3tc05gtcCCOII2roJp80U2mtzVaQaU0tC0unlbrbo2kF7uxu3vOS0nbGG7N4VynsjnGHMmxOq9Oq26sYygj4Dce7bfeV5/XarjfCv+joVwUFhEqaxcxI3yeTMUsOTMNmGIg5j4zsNx3OH5qK/2WSR5lnkTqTzNVA7bFKD/cC34xnxXq9HPij995Q1UcNM6UrhUCAIAgCAIAgCAICFcr0lsNk63xj/AJX+Sg1P9sn0/bLuGt1MHjA/2WjxI+q5dT/wM34uX/0TP/ML77ivCRaFnZ8SV5i9+2yzLcyrqswihxWDYtOKGSy5ZRsWyFukCghSpDJh4hhkVQ3VmYHDdfaOw7Qp6pyg8xZhmjboLC2/NzTsB2hrx9FfjrrV4GrSMzDdDaWF2tqukfe95DrZ8bAAeK1nqbJ+RgkTY1CkYyXGsWyRjJ5UMy71uka5Nfazj2NPxHyUGs5SJq9jVclXRxDEWDYc/CR3+RXo+i5ZrXuRU1ncdUXUKIQBAEAQBAEAQBAQvldj1sNk6nxn/lb5qDU/2yfT9sqwh/OYOy3+y0+GqVyKP8nZHwcvrknly1CKsJdeFnYR4ErzWo5TZZe5l3VZhFDlqbFshbpGSghSKIKCFIkCnVUqRjJ6GKRIxkrDFukatlYYpEjGS41i2SNclxrFukYyW6wWb3rdIxk1co6R/C34E/NUekJYmkWKeyankq6WIYi8bBl4yO/xK9L0XHFS9yKms7jqa6hRCAIAgCAIAgCAIDRadURnw+qYBd3NOcB1s6YHi1R2rMGiSp4mmRzktqRUYdzRObQ+P428nNXF03922p9/P4rDLeoWJKRfwJ3Qcw7WuP68brz2rg1IsvxNmAqbQPCFlRBSQpEgUEKRRGTzVUqQyA1SJGuSoMUiRjJWGLdI1bKwxbpGuS41i3SMZLjWLdI1yYmIC5a0bfrkpIR5jJqKuYNMjz6rbnuYPyXD1cusvaXuL1SxBGLyJ0p5mpndtmlA7QwE/F7vBe10cOGP33HN1UsySOkq4VQgCAIAgCAIAgCA8e0EEHYRZAcm0Gk/Z+IVVE/JusXM6x1f0Fp7l53V/wCHvjb3J4fuZ0n/AFKyT1kfMVR/25cx2nb5/FVOkafabXvX7mapcUPcZ4C43CSAhbKIKSFIojJSWqRRMZGqpFExkqDFIomuSsMUiRjJW1i3UTXJWGLdRNclxrFuomMldrZnYt1E1yaiSX15OHq/iOTQlk1VW5s3jHikokO03ruYpHNB6UnQHZtcfD4ri9H1u3UcT7ufoX5ckdC0Kwr0OigiIs8M1nD+Z3SPmbdy91VHhgkca2XFJs3ikIwgCAIAgCAIAgCAIDkOMyftLGovQBnDYSyj1SGk6x7LEt6+5cnWxV7dcd3y/n9C/V/TrzInuMUBkj1P4sfSYeI4fLwVKVM4x6mx+1HZ+K++RiE0nxLZ7mJhtTzjRf1hkVx7auF5WxYfIyyFoomMnmqpFExk81VIojJUGqRRNclQYpFE1yVhikUTGSsMW6iatlwMW6ia5KwxbqJjJg10usebZmTt+i3UQvE1la8XDGm7WbTxfvPds8Vw+lNSpS6qOy395d09eFxPvIfhFN+18Tb7VJS5k7iQcv7nDwaV2Oh9HwRXEub5v9kaam3EeR2NeiOWEAQBAEAQBAEAQBAc/wCUvSl0dqCiu6rms06u1jXZWB3Od5DPgqmpu4Vwrcs0VZ9p7G20Q0fjwils6xndnI73nbmjqH1KrynHR0u2zfw+i9RJu6eFsKqrMbX1Mrw1jSMzv3arRv7F5yuvV6iUtXHdP4+S8l98y37EcVmBFVxz3qaN2s29pWC4IPHVOf12q7ZDiWWsZ3RhcvZf6G2pphIAWlU3Vw+4F3VWVExk9DVIomuSsMUqiYyVBq3UTXJWGqRRNclYat1ExkrDVuomuTDqau/RizJ3j5fVbqI95gVMvMgtabzH1j7g4DrXO1+tVMeCHafyLNFPG+J7EI0txdzdWlpQXVMvRs3a0HLxPlmVQ6M0bun1ktu7zZcsmoo6DoRo23DaZseRld0pHDe+2wdQ2Be2qr4I4ONbZxyySBSkYQBAEAQBAEAQBAR3TjShmG05fkZnXETOLuJ/lG0+CittUI5Jaq3OWCP8nGjTow7EK/Oqlu4a21jT7R4OPkLBU6YrndZsuf8APoTXT/8AXAkM0pqHkk6sTRck7GtG0nrXCnKzpPU4XKC+S8feyVJUw8zmGnmlHpL+bhyp48mN4ne89vwXWk4pKEOUVsb1wxze7JBydYK+lgfUyktdNbUZxaL5kcDdc/XtVU9c5Yf5V/q8c+RnPHPgS9/kSExZl8GTjm6M5A9beB8lSo1cLVy370bSg1yl8TMpaxr8jk8bWnIju+itRgpdn4EMk0ZdluoYNMnocFuomuSsPbxUiiYPeeaN63UTBbfWgeqCSt1ExgsyNe8XkIYzryHgtniKzLkgt8Iwp68NGrT79sh2n8I3dq42r6VSXDT8fQt1aZvnP4EN0j0kFP8AZQDnKp2QaBrapO93E9SpaPQT1EuOe31LUpqKJFye6FmlvVVnSrZM8zfmwdo4Fx3ndsC9rptMqorl/Byr7uPktidK0VwgCAIAgCAIAgCAw8XxKOkhfNM60bBc8TwAG8k5ALWUlFZZtGLk8I5nothsmOVjq+safRo3WijOw6puGjiAczxKoRi9RPL2X3j1Lk5KmHCtyd4nVGVwiizF7G28/QLldJaqWpsWmp2+r9EKa1BcciD6f6RNiYaSB2Q++cPad7g6hv8ADirkKoaevqYf8n4s3rTm+OX6Gi0B0a9MkNRUi1LEbm/tuGxo8r+G9PZjFzseIrf0NrJtezHdnRaupMjr7GjJo3AcF5DX6yWqtc3tsl4L73LNNShHBRTxOe4NbtPl1qDSUWX2quvd/LzN7JqEW5GqxbSWlimMMji8NOrzlsg7f0gb5HK4XordLdVJqL4kv0foVoPiWdjbw1Lm+pJrDg/b/cPzVerpBbZ+IlQvAym4h78R7WkH42KuR1tfeiF0PuZX6fFvbIP6fzW/42jzNeon5FJr4hsjee2w+aw+kqVtkytNN96LUmLOH3bGt6zmVTt6Xf5I/EljpF+ZmkxfGWRDWqprfiOf9LB8gue5anVvvf0LMYQhsiMjFqvE3GLDInNZsdK7Kw/Fsb5ldfRdDc82c38v5I7L1FcyeaGaCw4f9o887VEZyHdfaGA7O3aV6aqiNZzLbnPl3EtU5CEAQBAEAQBAEAQHjnAAkmwGZKA5Li9VJpFWinp3EYfCbvcNjs83dZOxo7SufbN3T4IffmXYRVMOKW5P6yRlLE2npwGgNDQB7LfqVU6R1a09fUVdp/L+Wa0wdkuORHdJsZGHQlrT+9yt/wDWw7+3h+Sj0mm/C18Uu3L5Il/uy/2r5nNsAwiTE6kRtvqXu952NbvJPH4lTQi5vCJZzUFk6vKY4mMgpxqwRiwA9o73Hjndee6V1ytl1VfYj834+htRU17ct2Wm57FxMOTwi1sYeluNjD4TFGf3qQdIj+Gw/M/nwXstDo1oqsPty38l4FBy66efyrbzOfaLYE/E6ixygZ0pH7g0fM7ArdcOJ89luzayfCvMnOmGOxUbLxtF7BkbPetlrHq/JebnVXrNU+pjwwXf4+fvf/ZNXxQh7TyzSNxXFI2h0lA4tIBBaHDI57rroS6Dx2W0aLURfejz/wArqt+HzX7H/wCKi/8ADT/1v4G3XR8j1uN4jLlDh779Yf8AQKSPQje8mYeoiu9F+LR/G6v1yymYesA2/p1neYV2noWuPPh+PMilq4rvN5g/JXTsIfWSPqJN4JLW38dY95XVr0kIoqz1MntyJ3SUrIWhkTGsYMg1oAA7grSSWxXbb5svLJgIAgCAIAgCAIAgCA5rykaRSTyNwyg6U0hDZSNwPsX3ZZuO4ZcVT1N35I/fkW6K0vbkSTA8KiwelEbLGQ5udve+2ZPUFBdbHR08T5yf19Ea87p+RiVVc2lidVT5uP3bTte/j2D5di5uiobf4q7m+7zfj6E83l9XH9TktfUzYhUaou+aV1suJ3DgAPABXG3OXmyZJQj5I6jhmGsw2AU8VjK7OZ43n3QeA/W1c7pTVqqL09b5vtP9vU0qi7Jcctu71AK8xIuov1dcyhgNRILvOUTOLvePUP1uXouiNCq4/ibFz/Kv39CpdNzl1cf19Dk8pmxKp1G3fLK7M/rYAB3ALqrM5ebM8oR8kdOkbBhNIYmnosGtK/e9/ujjnYAfmuX0nqXOX4Kj/k/29y7zFMMvrZ/oaTQTA34nUHEKsfYMNoYzsJacsvdafE9i6/RuhjTBfeX4kOpu/KjrC65QCAIAgCAIAgCAIAgCAIAgCAICJcoelgw6HVjN6qUERjbq7tcjq3cSoL7eCPmTU1cb8jB5PdGfQInVVZnVSjWcXZlrTnq394nMqtWo1Qd1n3/LJLZ8b4ImxfMJi+ec6sEYu7qAz1R1n5rk1xlrrnbZ2F949SZ/04qMd2cs0y0jdWS3GTB0Y2e63s4nf+SvWT4n5dxJXDgWCY6F4CMOh5+YD0yYdAHbGw7z1n6DiodVqFpK8/ne3l5mmOulhdlb+Znl18ztXk5ybeWXUi5T1MDHfvErWgAu1SRrOtuaN6tdHaaFtvFa8RW/n5eppdKUY4iubOd6ZY7JWTEkEA9GNnut3ADjxXppWdY8r9CGEFBYJxohgQwyDnJQPTJW3JP8Nm219x4/kqvSGs/B1cMf7ktvJeppGPXS/wBq+ZHoad+PVgiYSKCE3kf731J2DgLla9E9HOC4p9p7+nqb6i5RR2GlpmRMbHG0NYwBrWjIADIAL0qWFhHLby8surJgIAgCAIAgCAIAgCAIAgCAIDW6RY1HQQPnmOTRk0bXO3NHWVpOagss2hByeEc+0EwWTEqh2J4gLtv9i07MthAPst3ddyqVcXbLjlsW7ZquPBEl1dUOq5BHH92N+7rcfkubqbZ625VV9lfefQzXFVR4pbkB0+0la793pz+7x7SP4j97jxHD/wCK1LhhFV19lfN+JJVB9uW7LfJ9o4Hfv1W28TD9kw+28bDbgD59ixxRpg7rNlsvFiyTk+CO/wBCV1NS6Vxc7afLqC8xqb5XTdk9394LMIKCwjX4vibKWJ0sm7YN7nbgFDTTK6ahEkbwjXaJ6DHFGPq8RLxzv3QabENHtZj1dwHfvXs9JooQrS7vvmc67UNSwjNquSdzDrUla9pGYDx/2aRbwUktDF7Gq1fijCrtEcbeDC+eOSN9g5+vmG9ZLQ63Vmqj6Jh1qsxz97/clWqglhHR9GMBjw+nZDENmbnb3uO1x/WQsuvXBQWEUZzc3lm2W5oEAQBAEAQBAEAQBAEAQBAEBRPM2NrnvIaxoJJOQAGZJRvASyck+00lrvabh1Oesa3d7zrdwXPk3fPC2LyxRDzZPcXqgwNpqcWAAbZuwDYGBVdfqNtPV7n6eppTDP8AUkRXTLGhRRGmiP27x9q8eyD7APH5dqzCpaeHVrtPd/sSwXWS43t3EL0RwB2JT3edWli6UjuoZ6o6z5bVmEE+cuSW5JZPhXLd7HRa6qD9VsY1YWDVY0ZAAdS4eu1bvny7K2X7m9NfAue73MOSUMaXONmtBJJ2ADeubhyeETmg0cwt2OVfOyAjD4DYNPtnbq9pyJ4Cw3r1PRugVcef6+hU1F3CsLc7IxoAAAsBkANgHALunMPUAQBAEAQBAEAQBAEAQBAEAQBAEAQHLdPMalxKobhlAbi/2zxsy2gkey3fxOSo6i1yfBEuUwUFxyJdBTRYVTMggHStt3k73u61Fqbo6Svhj2n959DSKd08vY1OJYiMPhMz86mQHm2nPVG97lW01XUx62fae3l5kz/qS4Vstzl1PTzYlUiKO7pHuu5x3Z9JzjwC3jFzlhbk8pKEcs6Fi9ZBhdLzEP3bPWI9aaX9AeHUqmrt6yX4erbvfi/4NKotvrJb93kR+kq8TqWh9PRdBwuHG9iONyQsR6J4lnmbu+MeTZku0PxatsyoMcUJcNbpC9h1NuT2K1T0VGuXEkRS1UcHU8HwuOjhZDA3VjYLDrO9x4knNdmMVFYRQlJyeWZq2NQgCAIAgCAIAgCAIAgCAIAgCAIAgIPylaWmjYKamuayYWGrtY05X/Edg8dyrai7gWFuWKKuJ5exXoVo6zCKYyTWNTIAXnf1RtPxUCcdNW7J7/fI2sk7ZcMdi46doD6uqP2bNg9925rRwXP08HdJ6i7bu834e5EsuWK4HK9JMZlrZyTcyPIa1oztnZrW+Pmp5Sc5ZZPGKhHCJ9geEjCoNTI1swvI4ew07GA/r4KPV3fh4dXHtPfyRDFdbLiey+ZHsHwv9rYk6OU/u1NmWj2rEZd52ngLLPR2nTSf6s31FnBHkdnY0NAAFgBYAbABuC7hzD1AEAQBAEAQBAEAQBAEAQBAEAQBAEAQFuoc4McWC7g0kDibZDxWHsZRynkqpm1k1RiFW/XnY4ZEZM1hfW8MgN1iufVwyk5ze3Mu3txioR7yYzSmskJJ1YGC5J2Bu8nrNlz5SlrrvCC+nqwkqo+bOcadaTekPDYsqePKNvH+YjiVZnNSwlyS2Jaq+FZe7NroLgYpI/Tqpt5n/wCnYd2X3h4dX5rLmqIdZLd7L9zSbdkuBbd5nVNQTrPebnNxPYLlcKcpTll7stRSSwirkUp9aOqqHDOSXVHcNY+bx4L1GjhiPyKGrfNI6WrhUCAIAgCAIAgCAIAgCAIAgCAIAgCAIAgCA47gtM6mxWspGZNmdrNGwWvrjuAcfBcPWVTcuCHezpRknWpPuM3TvHmwsNJTnoj71w9p3u9g3+G5SNRrj1UNu9+LMVRcnxy/Q0Og2jwq3uqqrKkhOw/xHDMMHEbL+C2hGKTsnsjNs2vZjuyWYlXGd5cchsa3c1u4BcnUXyunxP8ATyJa61BYRo9Jajm6WU7y3VH9WXwuoqI8VqJHsTvk0oeYw6nFs3gyHteSfhYdy9XRHFaOTfLM2ShTEQQBAEAQBAEAQBAEAQBAEAQBAEAQBAEAQHJeVFjqXEaWpjJaZGFusNzm9G/hI3wXO1qw1JfeC9pnmLiyCHVkkAnfzcV+m7a6187N2kqomiy89xLa/TeN4jpsPppHRRizGbyfeIbckpepX4iuUV3EcIcGZSfMrpsDxer2Rtp2He+zT4Zu8ltX0d4r4mJaiC7zcUHJMHEOrqt8p91gsOzWcSfABXYaKMf4IJat9yOk08LY2tYwWa0BoHAAWCupYKjeS4gCAIAgCAIAgCAIAgCAIAgCAIAgCAIAgCAinKRgsdXS3l1gYnazS0gG5yINwcrFQ3wUo8yambjLkYOAcnFAxrXvjdK4gH7R1x/aAB5LWGngjad82TGioYoG6sMbGN4MaG/BTpJbEDbe5kLJgIAgCAIAgCAIAgCAIAgCAIAgCAIAgCAIAgCA/9k="/>
          <p:cNvSpPr>
            <a:spLocks noChangeAspect="1" noChangeArrowheads="1"/>
          </p:cNvSpPr>
          <p:nvPr/>
        </p:nvSpPr>
        <p:spPr bwMode="auto">
          <a:xfrm>
            <a:off x="190500" y="-1592263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15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79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90809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Private Key (*.key)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pic>
        <p:nvPicPr>
          <p:cNvPr id="2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04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45034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Public Key (*.</a:t>
            </a:r>
            <a:r>
              <a:rPr lang="en-US" sz="1200" dirty="0" err="1" smtClean="0"/>
              <a:t>crt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804248" y="5506156"/>
            <a:ext cx="0" cy="7166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6680" y="6237311"/>
            <a:ext cx="447913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1" idx="2"/>
          </p:cNvCxnSpPr>
          <p:nvPr/>
        </p:nvCxnSpPr>
        <p:spPr>
          <a:xfrm flipV="1">
            <a:off x="2368780" y="5980036"/>
            <a:ext cx="14206" cy="242763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43439" y="5610704"/>
            <a:ext cx="327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/home/</a:t>
            </a:r>
            <a:r>
              <a:rPr lang="en-US" b="1" dirty="0" err="1" smtClean="0">
                <a:solidFill>
                  <a:schemeClr val="bg1"/>
                </a:solidFill>
              </a:rPr>
              <a:t>docker</a:t>
            </a:r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labdockercert</a:t>
            </a:r>
            <a:endParaRPr lang="th-TH" b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771800" y="3774524"/>
            <a:ext cx="0" cy="648073"/>
          </a:xfrm>
          <a:prstGeom prst="line">
            <a:avLst/>
          </a:prstGeom>
          <a:ln w="571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73226" y="5945798"/>
            <a:ext cx="1190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Generate Key</a:t>
            </a:r>
            <a:endParaRPr lang="th-TH" sz="1200" dirty="0"/>
          </a:p>
        </p:txBody>
      </p:sp>
      <p:sp>
        <p:nvSpPr>
          <p:cNvPr id="47" name="Rectangle 46"/>
          <p:cNvSpPr/>
          <p:nvPr/>
        </p:nvSpPr>
        <p:spPr>
          <a:xfrm>
            <a:off x="2843808" y="3846533"/>
            <a:ext cx="1190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Reference  for Registry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3360949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</a:t>
            </a:r>
            <a:r>
              <a:rPr lang="en-US" sz="2000" dirty="0" smtClean="0"/>
              <a:t> certificate </a:t>
            </a:r>
            <a:r>
              <a:rPr lang="th-TH" sz="2000" dirty="0" smtClean="0"/>
              <a:t>จาก</a:t>
            </a:r>
            <a:r>
              <a:rPr lang="en-US" sz="2000" dirty="0" smtClean="0"/>
              <a:t> CA / Self-Signed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64488" cy="380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436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446"/>
            <a:ext cx="9144000" cy="346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1-1: Download &amp; Install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h-TH" dirty="0" smtClean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pPr marL="0" indent="0">
              <a:buNone/>
            </a:pPr>
            <a:endParaRPr lang="th-TH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www.docker.com/products/docker-toolbox</a:t>
            </a:r>
            <a:endParaRPr lang="en-US" dirty="0" smtClean="0"/>
          </a:p>
          <a:p>
            <a:r>
              <a:rPr lang="en-US" dirty="0" smtClean="0"/>
              <a:t>Install the software</a:t>
            </a:r>
          </a:p>
          <a:p>
            <a:pPr lvl="1"/>
            <a:r>
              <a:rPr lang="en-US" dirty="0" smtClean="0"/>
              <a:t>Windows : Windows_Install_Docker.pdf</a:t>
            </a:r>
          </a:p>
          <a:p>
            <a:pPr lvl="1"/>
            <a:r>
              <a:rPr lang="en-US" dirty="0" smtClean="0"/>
              <a:t>Mac OS: Mac_Install_Docker.pdf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ใหม่อีกหนึ่งเครื่องชื่อ</a:t>
            </a:r>
            <a:r>
              <a:rPr lang="en-US" sz="2000" dirty="0" smtClean="0"/>
              <a:t> “labdocker2”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 </a:t>
            </a:r>
            <a:r>
              <a:rPr lang="th-TH" sz="2000" dirty="0" smtClean="0"/>
              <a:t>และ</a:t>
            </a:r>
            <a:r>
              <a:rPr lang="en-US" sz="2000" dirty="0" smtClean="0"/>
              <a:t> </a:t>
            </a:r>
            <a:r>
              <a:rPr lang="en-US" sz="2000" dirty="0" err="1" smtClean="0"/>
              <a:t>ssh</a:t>
            </a:r>
            <a:r>
              <a:rPr lang="en-US" sz="2000" dirty="0" smtClean="0"/>
              <a:t> </a:t>
            </a:r>
            <a:r>
              <a:rPr lang="th-TH" sz="2000" dirty="0" smtClean="0"/>
              <a:t>เข้าสู่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“labdocker2”</a:t>
            </a:r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48478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 create --driver 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92494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7788" y="3648422"/>
            <a:ext cx="6448425" cy="13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6427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path “/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 </a:t>
            </a:r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  <a:r>
              <a:rPr lang="th-TH" sz="2000" dirty="0" smtClean="0"/>
              <a:t> และทำการ </a:t>
            </a:r>
            <a:r>
              <a:rPr lang="en-US" sz="2000" dirty="0" smtClean="0"/>
              <a:t>copy key (*.</a:t>
            </a:r>
            <a:r>
              <a:rPr lang="en-US" sz="2000" dirty="0" err="1" smtClean="0"/>
              <a:t>crt</a:t>
            </a:r>
            <a:r>
              <a:rPr lang="en-US" sz="2000" dirty="0" smtClean="0"/>
              <a:t>, *,key) </a:t>
            </a:r>
            <a:r>
              <a:rPr lang="th-TH" sz="2000" dirty="0" smtClean="0"/>
              <a:t>ลงบนเครื่องที่</a:t>
            </a:r>
            <a:r>
              <a:rPr lang="th-TH" sz="2000" dirty="0"/>
              <a:t> </a:t>
            </a:r>
            <a:r>
              <a:rPr lang="en-US" sz="2000" dirty="0" smtClean="0"/>
              <a:t>run registry</a:t>
            </a:r>
            <a:r>
              <a:rPr lang="th-TH" sz="2000" dirty="0" smtClean="0"/>
              <a:t> ส่วนเครื่องอื่นๆให้ใช้</a:t>
            </a:r>
            <a:r>
              <a:rPr lang="en-US" sz="2000" dirty="0" smtClean="0"/>
              <a:t> copy</a:t>
            </a:r>
            <a:r>
              <a:rPr lang="th-TH" sz="2000" dirty="0" smtClean="0"/>
              <a:t> </a:t>
            </a:r>
            <a:r>
              <a:rPr lang="en-US" sz="2000" dirty="0" smtClean="0"/>
              <a:t>*.</a:t>
            </a:r>
            <a:r>
              <a:rPr lang="en-US" sz="2000" dirty="0" err="1" smtClean="0"/>
              <a:t>crt</a:t>
            </a:r>
            <a:r>
              <a:rPr lang="en-US" sz="2000" dirty="0" smtClean="0"/>
              <a:t> </a:t>
            </a:r>
            <a:r>
              <a:rPr lang="th-TH" sz="2000" dirty="0" smtClean="0"/>
              <a:t>เท่านั้น</a:t>
            </a:r>
          </a:p>
          <a:p>
            <a:r>
              <a:rPr lang="en-US" sz="2000" dirty="0" smtClean="0"/>
              <a:t>Or “</a:t>
            </a:r>
            <a:r>
              <a:rPr lang="en-US" sz="2000" dirty="0" err="1" smtClean="0"/>
              <a:t>scb</a:t>
            </a:r>
            <a:r>
              <a:rPr lang="en-US" sz="2000" dirty="0" smtClean="0"/>
              <a:t> </a:t>
            </a:r>
            <a:r>
              <a:rPr lang="en-US" sz="2000" dirty="0" err="1" smtClean="0"/>
              <a:t>xxx.cert</a:t>
            </a:r>
            <a:r>
              <a:rPr lang="en-US" sz="2000" dirty="0" smtClean="0"/>
              <a:t>/</a:t>
            </a:r>
            <a:r>
              <a:rPr lang="en-US" sz="2000" dirty="0" err="1" smtClean="0"/>
              <a:t>xxx.key</a:t>
            </a:r>
            <a:r>
              <a:rPr lang="en-US" sz="2000" dirty="0" smtClean="0"/>
              <a:t>  docker@192.168.99.100:/home/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</a:t>
            </a:r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2636912"/>
            <a:ext cx="5544616" cy="11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0216"/>
            <a:ext cx="6192688" cy="222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315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เพิ่ม</a:t>
            </a:r>
            <a:r>
              <a:rPr lang="en-US" sz="2000" dirty="0" smtClean="0"/>
              <a:t> </a:t>
            </a:r>
            <a:r>
              <a:rPr lang="en-US" sz="2000" dirty="0"/>
              <a:t>domain “labdocker.com” </a:t>
            </a:r>
            <a:r>
              <a:rPr lang="th-TH" sz="2000" dirty="0"/>
              <a:t>ลงใน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/hosts (</a:t>
            </a:r>
            <a:r>
              <a:rPr lang="en-US" sz="2000" dirty="0" err="1"/>
              <a:t>labdocker</a:t>
            </a:r>
            <a:r>
              <a:rPr lang="en-US" sz="2000" dirty="0"/>
              <a:t>, labdocker2)</a:t>
            </a:r>
            <a:endParaRPr lang="th-TH" sz="2000" dirty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844824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4077072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72041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ในกรณี </a:t>
            </a:r>
            <a:r>
              <a:rPr lang="en-US" sz="2000" dirty="0" smtClean="0"/>
              <a:t>self-certificate</a:t>
            </a:r>
            <a:r>
              <a:rPr lang="th-TH" sz="2000" dirty="0" smtClean="0"/>
              <a:t> 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จำเป็นต้อง</a:t>
            </a:r>
            <a:r>
              <a:rPr lang="en-US" sz="2000" dirty="0" smtClean="0"/>
              <a:t> trust root ca</a:t>
            </a:r>
            <a:r>
              <a:rPr lang="th-TH" sz="2000" dirty="0" smtClean="0"/>
              <a:t> โดย</a:t>
            </a:r>
            <a:r>
              <a:rPr lang="en-US" sz="2000" dirty="0" smtClean="0"/>
              <a:t> copy *.</a:t>
            </a:r>
            <a:r>
              <a:rPr lang="en-US" sz="2000" dirty="0" err="1" smtClean="0"/>
              <a:t>crt</a:t>
            </a:r>
            <a:r>
              <a:rPr lang="th-TH" sz="2000" dirty="0" smtClean="0"/>
              <a:t> ไว้ในพาธ </a:t>
            </a:r>
            <a:r>
              <a:rPr lang="en-US" sz="2000" dirty="0" smtClean="0"/>
              <a:t>/</a:t>
            </a:r>
            <a:r>
              <a:rPr lang="en-US" sz="2000" dirty="0" err="1" smtClean="0"/>
              <a:t>etc</a:t>
            </a:r>
            <a:r>
              <a:rPr lang="en-US" sz="2000" dirty="0" smtClean="0"/>
              <a:t>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certs.d</a:t>
            </a:r>
            <a:r>
              <a:rPr lang="en-US" sz="2000" dirty="0" smtClean="0"/>
              <a:t>/&lt;domain name&gt;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สำหรับกรณีเครื่อง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ทั่วไปที่ใช้งาน</a:t>
            </a:r>
            <a:r>
              <a:rPr lang="en-US" sz="2000" dirty="0" smtClean="0"/>
              <a:t> self-certificate </a:t>
            </a:r>
            <a:r>
              <a:rPr lang="th-TH" sz="2000" dirty="0" smtClean="0"/>
              <a:t>ให้ทำการ </a:t>
            </a:r>
            <a:r>
              <a:rPr lang="en-US" sz="2000" dirty="0" smtClean="0"/>
              <a:t>trust root ca </a:t>
            </a:r>
            <a:r>
              <a:rPr lang="th-TH" sz="2000" dirty="0" smtClean="0"/>
              <a:t>ดังนี้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06084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certs.d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/etc/docker/certs.d/labdocker.com:5000</a:t>
            </a: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/etc/docker/certs.d/labdocker.com:5000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4935" y="458112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labdocker.com.cert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usr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/local/share/ca-certificates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update-ca-certificates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service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310302525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start container</a:t>
            </a:r>
            <a:r>
              <a:rPr lang="th-TH" sz="2000" dirty="0" smtClean="0"/>
              <a:t> ดังนี้ </a:t>
            </a:r>
            <a:r>
              <a:rPr lang="en-US" sz="2000" dirty="0" smtClean="0"/>
              <a:t>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520" y="1412776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:/certs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REGISTRY_HTTP_TLS_CERTIFICATE=/certs/labdocker.com.crt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REGISTRY_HTTP_TLS_KEY=/certs/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labdocker.com.key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registry:2.5.0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58924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79715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labdocker.com:5000/alpine:1.0</a:t>
            </a:r>
          </a:p>
        </p:txBody>
      </p:sp>
    </p:spTree>
    <p:extLst>
      <p:ext uri="{BB962C8B-B14F-4D97-AF65-F5344CB8AC3E}">
        <p14:creationId xmlns:p14="http://schemas.microsoft.com/office/powerpoint/2010/main" val="202803967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สำหรับ</a:t>
            </a:r>
            <a:r>
              <a:rPr lang="th-TH" sz="2000" dirty="0"/>
              <a:t> </a:t>
            </a:r>
            <a:r>
              <a:rPr lang="en-US" sz="2000" dirty="0" smtClean="0"/>
              <a:t>registry </a:t>
            </a:r>
            <a:r>
              <a:rPr lang="th-TH" sz="2000" dirty="0" smtClean="0"/>
              <a:t>ที่มีการ</a:t>
            </a:r>
            <a:r>
              <a:rPr lang="en-US" sz="2000" dirty="0" smtClean="0"/>
              <a:t> enable TLS </a:t>
            </a:r>
            <a:r>
              <a:rPr lang="th-TH" sz="2000" dirty="0" smtClean="0"/>
              <a:t>เรียบบร้อยแล้วต้องเพิ่มพารามิเตอร์ </a:t>
            </a:r>
            <a:r>
              <a:rPr lang="th-TH" sz="2000" dirty="0"/>
              <a:t> </a:t>
            </a:r>
            <a:r>
              <a:rPr lang="en-US" sz="2000" dirty="0" smtClean="0"/>
              <a:t>“--</a:t>
            </a:r>
            <a:r>
              <a:rPr lang="en-US" sz="2000" dirty="0" err="1" smtClean="0"/>
              <a:t>cacert</a:t>
            </a:r>
            <a:r>
              <a:rPr lang="en-US" sz="2000" dirty="0" smtClean="0"/>
              <a:t>  “ </a:t>
            </a:r>
            <a:r>
              <a:rPr lang="th-TH" sz="2000" dirty="0" smtClean="0"/>
              <a:t>เพื่อระบุ </a:t>
            </a:r>
            <a:r>
              <a:rPr lang="en-US" sz="2000" dirty="0" smtClean="0"/>
              <a:t>certificate </a:t>
            </a:r>
            <a:r>
              <a:rPr lang="th-TH" sz="2000" dirty="0" smtClean="0"/>
              <a:t>สำหรับการใช้งานและเปลี่ยน </a:t>
            </a:r>
            <a:r>
              <a:rPr lang="en-US" sz="2000" dirty="0" smtClean="0"/>
              <a:t>protocol </a:t>
            </a:r>
            <a:r>
              <a:rPr lang="th-TH" sz="2000" dirty="0" smtClean="0"/>
              <a:t>เป็น </a:t>
            </a:r>
            <a:r>
              <a:rPr lang="en-US" sz="2000" dirty="0" smtClean="0"/>
              <a:t>https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70892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https://labdocker.com:5000/v2/_catalog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301208"/>
            <a:ext cx="7128794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DELETE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https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://labdocker.com:5000/v2/alpine/manifests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3861048"/>
            <a:ext cx="7128793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https://labdocker.com:5000/v2/alpine/tags/list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68466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สำหรับเพิ่มรันเว็บเพื่อตรวจสอบ </a:t>
            </a:r>
            <a:r>
              <a:rPr lang="en-US" sz="2000" dirty="0" smtClean="0"/>
              <a:t>Container 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r>
              <a:rPr lang="th-TH" sz="2000" dirty="0"/>
              <a:t>ทำการลบ</a:t>
            </a:r>
            <a:r>
              <a:rPr lang="en-US" sz="2000" dirty="0"/>
              <a:t> container registry </a:t>
            </a:r>
            <a:r>
              <a:rPr lang="th-TH" sz="2000" dirty="0"/>
              <a:t>เพื่อยกเลิกการใช้</a:t>
            </a:r>
            <a:r>
              <a:rPr lang="th-TH" sz="2000" dirty="0" smtClean="0"/>
              <a:t>งาน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5301208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2996952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32687212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796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Registry</a:t>
            </a:r>
            <a:endParaRPr lang="th-T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2" y="273050"/>
            <a:ext cx="4718714" cy="58531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Commercial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GUI for manage everything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Integrated LDAP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GC schedule available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Operating-system-level virtualization</a:t>
            </a:r>
            <a:endParaRPr lang="th-TH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19" y="980728"/>
            <a:ext cx="8615671" cy="43700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1720" y="5805264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Reference: https</a:t>
            </a:r>
            <a:r>
              <a:rPr lang="en-US" sz="1400" dirty="0"/>
              <a:t>://en.wikipedia.org/wiki/Operating-system-level_virtualization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8774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port.us.org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8" name="Picture 4" descr="http://flavio.castelli.name/images/portus/reposito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" y="1700808"/>
            <a:ext cx="9117225" cy="34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47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78" y="1052513"/>
            <a:ext cx="6865643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34607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9" y="1052513"/>
            <a:ext cx="6840942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403648" y="5805264"/>
            <a:ext cx="6678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Ref: https</a:t>
            </a:r>
            <a:r>
              <a:rPr lang="en-US" sz="1600" dirty="0"/>
              <a:t>://about.gitlab.com/2016/05/23/gitlab-container-registry/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65244268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</a:t>
            </a:r>
            <a:r>
              <a:rPr lang="th-TH" sz="2000" dirty="0" smtClean="0"/>
              <a:t>ถือเป็น </a:t>
            </a:r>
            <a:r>
              <a:rPr lang="en-US" sz="2000" dirty="0" smtClean="0"/>
              <a:t>native tool </a:t>
            </a:r>
            <a:r>
              <a:rPr lang="th-TH" sz="2000" dirty="0" smtClean="0"/>
              <a:t>ใน</a:t>
            </a:r>
            <a:r>
              <a:rPr lang="th-TH" sz="2000" dirty="0" smtClean="0"/>
              <a:t>การจัดการ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หลายๆเครื่องให้รวมเป็น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 เพื่อให้ง่ายต่อการบริหารจัดการ</a:t>
            </a:r>
            <a:endParaRPr lang="en-US" sz="2000" dirty="0" smtClean="0"/>
          </a:p>
          <a:p>
            <a:r>
              <a:rPr lang="th-TH" sz="2000" dirty="0" smtClean="0"/>
              <a:t>เพิ่มขีดความสามารถในการทำงานร่วมกันของ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r>
              <a:rPr lang="en-US" sz="2000" dirty="0" smtClean="0"/>
              <a:t>Hybrid Swan Cluster (Windows / Linux)</a:t>
            </a:r>
          </a:p>
          <a:p>
            <a:r>
              <a:rPr lang="en-US" sz="2000" dirty="0" smtClean="0"/>
              <a:t>Fail Over / High Availability (HA)</a:t>
            </a:r>
          </a:p>
          <a:p>
            <a:r>
              <a:rPr lang="en-US" sz="2000" dirty="0" smtClean="0"/>
              <a:t>Micro Service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5" y="2564904"/>
            <a:ext cx="2850079" cy="3562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4" y="3548645"/>
            <a:ext cx="2629214" cy="2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Traditional Docker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536408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494605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5013176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544522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587873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4360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2" name="Rounded Rectangle 21"/>
          <p:cNvSpPr/>
          <p:nvPr/>
        </p:nvSpPr>
        <p:spPr>
          <a:xfrm>
            <a:off x="5220072" y="5148844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581993" y="5092578"/>
            <a:ext cx="391776" cy="609133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Down Arrow 25"/>
          <p:cNvSpPr/>
          <p:nvPr/>
        </p:nvSpPr>
        <p:spPr>
          <a:xfrm rot="10800000">
            <a:off x="6536352" y="3356992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2179868" y="329949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19856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3486493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00506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443711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487062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659525" y="370151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7023482">
            <a:off x="4652661" y="2990336"/>
            <a:ext cx="391776" cy="125435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0" name="Rectangle 29"/>
          <p:cNvSpPr/>
          <p:nvPr/>
        </p:nvSpPr>
        <p:spPr>
          <a:xfrm>
            <a:off x="4905767" y="331459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3849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03849" y="3501008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6289587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Swarm Manager: Manage / HA / Distribution Swarm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TCP-3375 (Docker Swarm Port)</a:t>
            </a:r>
          </a:p>
          <a:p>
            <a:pPr lvl="3"/>
            <a:r>
              <a:rPr lang="en-US" sz="2000" dirty="0" smtClean="0"/>
              <a:t>TCP-3376 (TLS) (Docker Swarm Secure Port)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Swarm Node: Resource for Swarm / Running 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TCP-2376 (TLS) (Docker Daemon Secure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261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Service Discovery: Discover state of node / Enhance Connection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TCP-XXX (Discovery  Service)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Cross Host Network: Support cross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network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TCP/UPD-1946 (Discovery other container network)</a:t>
            </a:r>
          </a:p>
          <a:p>
            <a:pPr lvl="3"/>
            <a:r>
              <a:rPr lang="en-US" sz="2000" dirty="0" smtClean="0"/>
              <a:t>TCP-XXX (Network key-value port)</a:t>
            </a:r>
          </a:p>
          <a:p>
            <a:pPr lvl="3"/>
            <a:r>
              <a:rPr lang="en-US" sz="2000" dirty="0" smtClean="0"/>
              <a:t>UDP-4789 (Overlay network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9708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ในการตรวจสอบและจัดการ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ที่อยู่ภายใต้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เดียวกันจะถูกทำผ่านการ</a:t>
            </a:r>
            <a:r>
              <a:rPr lang="en-US" sz="2000" dirty="0" smtClean="0"/>
              <a:t> discovery service </a:t>
            </a:r>
            <a:r>
              <a:rPr lang="th-TH" sz="2000" dirty="0" smtClean="0"/>
              <a:t>ซึ่ง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support discovery service </a:t>
            </a:r>
            <a:r>
              <a:rPr lang="th-TH" sz="2000" dirty="0" smtClean="0"/>
              <a:t>หลายๆตัวดังนี้</a:t>
            </a:r>
          </a:p>
          <a:p>
            <a:endParaRPr lang="en-US" sz="2000" dirty="0" smtClean="0"/>
          </a:p>
          <a:p>
            <a:r>
              <a:rPr lang="en-US" sz="2000" dirty="0" smtClean="0"/>
              <a:t>Distribution Key (</a:t>
            </a:r>
            <a:r>
              <a:rPr lang="en-US" sz="2000" dirty="0" err="1" smtClean="0"/>
              <a:t>libkv</a:t>
            </a:r>
            <a:r>
              <a:rPr lang="en-US" sz="2000" dirty="0" smtClean="0"/>
              <a:t>/Support TLS Secure)</a:t>
            </a:r>
          </a:p>
          <a:p>
            <a:pPr lvl="1"/>
            <a:r>
              <a:rPr lang="en-US" sz="2000" dirty="0" smtClean="0"/>
              <a:t>CONSUL (0.5.1 Upper)</a:t>
            </a:r>
          </a:p>
          <a:p>
            <a:pPr lvl="1"/>
            <a:r>
              <a:rPr lang="en-US" sz="2000" dirty="0" smtClean="0"/>
              <a:t>ETCD (2.0 Upper)</a:t>
            </a:r>
          </a:p>
          <a:p>
            <a:pPr lvl="1"/>
            <a:r>
              <a:rPr lang="en-US" sz="2000" dirty="0" err="1" smtClean="0"/>
              <a:t>ZooKeeper</a:t>
            </a:r>
            <a:r>
              <a:rPr lang="en-US" sz="2000" dirty="0" smtClean="0"/>
              <a:t> (3.4.5 Upper)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Static File (Fix IP: Port (2376)) (</a:t>
            </a:r>
            <a:r>
              <a:rPr lang="en-US" sz="2000" dirty="0" err="1" smtClean="0"/>
              <a:t>On-Premise:Unsecure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Docker Hub  (Not recommend)</a:t>
            </a:r>
            <a:endParaRPr lang="en-US" sz="14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History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dotCloud</a:t>
            </a:r>
            <a:r>
              <a:rPr lang="en-US" sz="2000" dirty="0"/>
              <a:t> (PAAS provider) </a:t>
            </a:r>
            <a:r>
              <a:rPr lang="en-US" sz="2000" dirty="0" smtClean="0"/>
              <a:t>project</a:t>
            </a:r>
            <a:endParaRPr lang="en-US" sz="2000" dirty="0"/>
          </a:p>
          <a:p>
            <a:r>
              <a:rPr lang="en-US" sz="2000" dirty="0"/>
              <a:t>Initial commit January 18,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 err="1"/>
              <a:t>Docker</a:t>
            </a:r>
            <a:r>
              <a:rPr lang="en-US" sz="2000" dirty="0"/>
              <a:t> 0.1.0 released March 25,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/>
              <a:t>18,600+ </a:t>
            </a:r>
            <a:r>
              <a:rPr lang="en-US" sz="2000" dirty="0" err="1"/>
              <a:t>github</a:t>
            </a:r>
            <a:r>
              <a:rPr lang="en-US" sz="2000" dirty="0"/>
              <a:t> stars, 3800+ forks,740 Contributors…. and </a:t>
            </a:r>
            <a:r>
              <a:rPr lang="en-US" sz="2000" dirty="0" smtClean="0"/>
              <a:t>continues</a:t>
            </a:r>
            <a:endParaRPr lang="en-US" sz="2000" dirty="0"/>
          </a:p>
          <a:p>
            <a:r>
              <a:rPr lang="en-US" sz="2000" dirty="0" err="1"/>
              <a:t>dotCloud</a:t>
            </a:r>
            <a:r>
              <a:rPr lang="en-US" sz="2000" dirty="0"/>
              <a:t> pivots to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inc.</a:t>
            </a:r>
            <a:r>
              <a:rPr lang="en-US" sz="2000" dirty="0"/>
              <a:t> October 29, 2013</a:t>
            </a:r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5575148" cy="25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Key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Consul / ETCD / Zookeeper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52135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of Node for </a:t>
            </a:r>
            <a:r>
              <a:rPr lang="en-US" dirty="0" err="1" smtClean="0">
                <a:solidFill>
                  <a:schemeClr val="tx1"/>
                </a:solidFill>
              </a:rPr>
              <a:t>Registed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568" y="4953400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Authenticate via TLS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2924399">
            <a:off x="4174539" y="309848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>
            <a:off x="1115616" y="3367936"/>
            <a:ext cx="391776" cy="5416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030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Retrieve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07392" y="3339547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37" name="Rectangle 36"/>
          <p:cNvSpPr/>
          <p:nvPr/>
        </p:nvSpPr>
        <p:spPr>
          <a:xfrm>
            <a:off x="4763637" y="330182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6" name="Left-Right Arrow 5"/>
          <p:cNvSpPr/>
          <p:nvPr/>
        </p:nvSpPr>
        <p:spPr>
          <a:xfrm>
            <a:off x="4427984" y="4652897"/>
            <a:ext cx="1004266" cy="3856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9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5" y="494501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1" y="336238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56992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1868312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ZOOKEEPER:  Born in age of Hadoop with JAVA Engine</a:t>
            </a:r>
            <a:endParaRPr lang="en-US" sz="14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Etcd</a:t>
            </a:r>
            <a:r>
              <a:rPr lang="en-US" sz="2000" dirty="0" smtClean="0"/>
              <a:t>: HTTP Base (Key/Store Value), Simple but not </a:t>
            </a:r>
            <a:r>
              <a:rPr lang="en-US" sz="2000" dirty="0" err="1" smtClean="0"/>
              <a:t>fullfill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Consul: Total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594495"/>
            <a:ext cx="8058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" y="3390504"/>
            <a:ext cx="2346970" cy="91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4" y="5157192"/>
            <a:ext cx="2758038" cy="11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778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Static File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2: </a:t>
            </a:r>
          </a:p>
          <a:p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Static File:</a:t>
            </a:r>
          </a:p>
          <a:p>
            <a:r>
              <a:rPr lang="en-US" dirty="0" smtClean="0"/>
              <a:t>Node 1: IP: X.X.X.X :2375/2376 (Secure)</a:t>
            </a:r>
          </a:p>
          <a:p>
            <a:r>
              <a:rPr lang="en-US" dirty="0" smtClean="0"/>
              <a:t>Node 2: IP: X.X.X.X : 2375/2376 (Secure)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7340473">
            <a:off x="4662557" y="3211838"/>
            <a:ext cx="391776" cy="133603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16200000">
            <a:off x="4736152" y="4416977"/>
            <a:ext cx="391776" cy="7200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604" y="3415630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26" name="Rectangle 25"/>
          <p:cNvSpPr/>
          <p:nvPr/>
        </p:nvSpPr>
        <p:spPr>
          <a:xfrm>
            <a:off x="7668345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7681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555622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5" name="Straight Connector 4"/>
          <p:cNvCxnSpPr>
            <a:stCxn id="44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6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8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Connector 105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3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130" name="Straight Connector 129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30" name="Rectangle 29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” </a:t>
            </a:r>
            <a:r>
              <a:rPr lang="th-TH" sz="2000" dirty="0" smtClean="0"/>
              <a:t>ทำการสร้าง </a:t>
            </a:r>
            <a:r>
              <a:rPr lang="en-US" sz="2000" dirty="0" smtClean="0"/>
              <a:t>consul container</a:t>
            </a:r>
            <a:r>
              <a:rPr lang="th-TH" sz="2000" dirty="0" smtClean="0"/>
              <a:t> ดังนี้</a:t>
            </a:r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5157192"/>
            <a:ext cx="7128793" cy="13431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endParaRPr lang="en-US" sz="16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--restart=unless-stopped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8500:8500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-h consul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consul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-server -bootstrap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8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โดยค่า </a:t>
            </a:r>
            <a:r>
              <a:rPr lang="en-US" sz="2000" dirty="0" smtClean="0"/>
              <a:t>default</a:t>
            </a:r>
            <a:r>
              <a:rPr lang="th-TH" sz="2000" dirty="0" smtClean="0"/>
              <a:t> 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(boot2docker) </a:t>
            </a:r>
            <a:r>
              <a:rPr lang="th-TH" sz="2000" dirty="0" smtClean="0"/>
              <a:t>จะมีการ </a:t>
            </a:r>
            <a:r>
              <a:rPr lang="en-US" sz="2000" dirty="0" smtClean="0"/>
              <a:t>enable </a:t>
            </a:r>
            <a:r>
              <a:rPr lang="en-US" sz="2000" dirty="0" err="1" smtClean="0"/>
              <a:t>tls</a:t>
            </a:r>
            <a:r>
              <a:rPr lang="en-US" sz="2000" dirty="0" smtClean="0"/>
              <a:t> verification </a:t>
            </a:r>
            <a:r>
              <a:rPr lang="th-TH" sz="2000" dirty="0" smtClean="0"/>
              <a:t>เพื่อตรวจสอบตัวตนในการใช้งาน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ด้วย </a:t>
            </a:r>
            <a:r>
              <a:rPr lang="en-US" sz="2000" dirty="0" smtClean="0"/>
              <a:t>certificate key </a:t>
            </a:r>
            <a:r>
              <a:rPr lang="th-TH" sz="2000" dirty="0" smtClean="0"/>
              <a:t>เป็นหลักซึ่งประกอบไปด้วย </a:t>
            </a:r>
            <a:r>
              <a:rPr lang="en-US" sz="2000" dirty="0" smtClean="0"/>
              <a:t>certificate </a:t>
            </a:r>
            <a:r>
              <a:rPr lang="th-TH" sz="2000" dirty="0" smtClean="0"/>
              <a:t>ดังนี้</a:t>
            </a:r>
          </a:p>
          <a:p>
            <a:pPr lvl="1"/>
            <a:r>
              <a:rPr lang="en-US" sz="2000" dirty="0" smtClean="0"/>
              <a:t>CA Cert File(Public key from CA)(</a:t>
            </a:r>
            <a:r>
              <a:rPr lang="en-US" sz="2000" dirty="0" err="1" smtClean="0"/>
              <a:t>ca.pem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Cert File (Public key) (</a:t>
            </a:r>
            <a:r>
              <a:rPr lang="en-US" sz="2000" dirty="0" err="1" smtClean="0"/>
              <a:t>cert.pem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Key File (Private key) (</a:t>
            </a:r>
            <a:r>
              <a:rPr lang="en-US" sz="2000" dirty="0" err="1" smtClean="0"/>
              <a:t>key.pem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4941168"/>
            <a:ext cx="7172325" cy="115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599" y="3501008"/>
            <a:ext cx="7172325" cy="12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ค่าคอนฟิกเรื่อง </a:t>
            </a:r>
            <a:r>
              <a:rPr lang="en-US" sz="2000" dirty="0" smtClean="0"/>
              <a:t>TLS </a:t>
            </a:r>
            <a:r>
              <a:rPr lang="th-TH" sz="2000" dirty="0" smtClean="0"/>
              <a:t>จะต้องทำการคอนฟิกก่อนการ </a:t>
            </a:r>
            <a:r>
              <a:rPr lang="en-US" sz="2000" dirty="0" smtClean="0"/>
              <a:t>start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โดยสามารถทำการ </a:t>
            </a:r>
            <a:r>
              <a:rPr lang="en-US" sz="2000" dirty="0" smtClean="0"/>
              <a:t>configure </a:t>
            </a:r>
            <a:r>
              <a:rPr lang="th-TH" sz="2000" dirty="0" smtClean="0"/>
              <a:t>ตาม</a:t>
            </a:r>
            <a:r>
              <a:rPr lang="th-TH" sz="2000" dirty="0"/>
              <a:t> </a:t>
            </a:r>
            <a:r>
              <a:rPr lang="en-US" sz="2000" dirty="0" smtClean="0"/>
              <a:t>path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Boot2Docker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Ubuntu</a:t>
            </a:r>
          </a:p>
          <a:p>
            <a:endParaRPr lang="en-US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RedHat</a:t>
            </a:r>
            <a:r>
              <a:rPr lang="en-US" sz="2000" dirty="0" smtClean="0"/>
              <a:t> / </a:t>
            </a:r>
            <a:r>
              <a:rPr lang="en-US" sz="2000" dirty="0" err="1" smtClean="0"/>
              <a:t>Zenos</a:t>
            </a:r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31641" y="213285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/lib/boot2docker/profile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1641" y="357301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/default/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31641" y="5085184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sysconfig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systemctl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Example: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556792"/>
            <a:ext cx="6610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8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สำหรับใน </a:t>
            </a:r>
            <a:r>
              <a:rPr lang="en-US" sz="2000" dirty="0" smtClean="0"/>
              <a:t>workshop </a:t>
            </a:r>
            <a:r>
              <a:rPr lang="th-TH" sz="2000" dirty="0" smtClean="0"/>
              <a:t>เราจะทำการคอนฟิก </a:t>
            </a:r>
            <a:r>
              <a:rPr lang="en-US" sz="2000" dirty="0" smtClean="0"/>
              <a:t>swarm system </a:t>
            </a:r>
            <a:r>
              <a:rPr lang="th-TH" sz="2000" dirty="0" smtClean="0"/>
              <a:t>ผ่าน</a:t>
            </a:r>
            <a:r>
              <a:rPr lang="en-US" sz="2000" dirty="0" smtClean="0"/>
              <a:t> none </a:t>
            </a:r>
            <a:r>
              <a:rPr lang="en-US" sz="2000" dirty="0" err="1" smtClean="0"/>
              <a:t>tls</a:t>
            </a:r>
            <a:r>
              <a:rPr lang="en-US" sz="2000" dirty="0" smtClean="0"/>
              <a:t> configuration (tcp-2375)</a:t>
            </a:r>
            <a:r>
              <a:rPr lang="th-TH" sz="2000" dirty="0" smtClean="0"/>
              <a:t> โดยทำการแก้ไขคอนฟิกดังนี้</a:t>
            </a:r>
          </a:p>
          <a:p>
            <a:r>
              <a:rPr lang="en-US" sz="2000" dirty="0" smtClean="0"/>
              <a:t>Boot2Docker Configuration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2132856"/>
            <a:ext cx="6624736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EXTRA_ARGS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=‘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cluster-store=consul://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--cluster-advertise=eth1:2375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label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provider=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‘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ca.pem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DOCKER_HOST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='-H tcp://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0.0.0.0:2375‘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DOCKER_STORAGE=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aufs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DOCKER_TLS=no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/lib/boot2docker/server-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key.pem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=/var/lib/boot2docker/server.pem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1641" y="5589240"/>
            <a:ext cx="662473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44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ที่</a:t>
            </a:r>
            <a:r>
              <a:rPr lang="en-US" sz="2000" dirty="0" smtClean="0"/>
              <a:t> “swarm-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” </a:t>
            </a:r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manager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lvl="1"/>
            <a:r>
              <a:rPr lang="th-TH" sz="2000" dirty="0" smtClean="0"/>
              <a:t>ในกรณีต้องการ </a:t>
            </a:r>
            <a:r>
              <a:rPr lang="en-US" sz="2000" dirty="0" err="1" smtClean="0"/>
              <a:t>tls</a:t>
            </a:r>
            <a:r>
              <a:rPr lang="en-US" sz="2000" dirty="0" smtClean="0"/>
              <a:t> secure swarm </a:t>
            </a:r>
            <a:r>
              <a:rPr lang="th-TH" sz="2000" dirty="0" smtClean="0"/>
              <a:t>ให้ระบุ</a:t>
            </a:r>
            <a:r>
              <a:rPr lang="en-US" sz="2000" dirty="0" smtClean="0"/>
              <a:t> option </a:t>
            </a:r>
            <a:r>
              <a:rPr lang="th-TH" sz="2000" dirty="0" smtClean="0"/>
              <a:t>ดังนี้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556792"/>
            <a:ext cx="6624736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14473" y="3284984"/>
            <a:ext cx="6624736" cy="2520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tlsverify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tlscacert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tlskey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</p:spTree>
    <p:extLst>
      <p:ext uri="{BB962C8B-B14F-4D97-AF65-F5344CB8AC3E}">
        <p14:creationId xmlns:p14="http://schemas.microsoft.com/office/powerpoint/2010/main" val="2899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27384"/>
            <a:ext cx="8229600" cy="908720"/>
          </a:xfrm>
        </p:spPr>
        <p:txBody>
          <a:bodyPr/>
          <a:lstStyle/>
          <a:p>
            <a:r>
              <a:rPr lang="en-US" dirty="0" smtClean="0"/>
              <a:t>Growth of Docker (5B Now)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7728"/>
            <a:ext cx="1633624" cy="6207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933426"/>
            <a:ext cx="7308304" cy="3159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36712"/>
            <a:ext cx="5325730" cy="2520280"/>
          </a:xfrm>
        </p:spPr>
      </p:pic>
    </p:spTree>
    <p:extLst>
      <p:ext uri="{BB962C8B-B14F-4D97-AF65-F5344CB8AC3E}">
        <p14:creationId xmlns:p14="http://schemas.microsoft.com/office/powerpoint/2010/main" val="1245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agent </a:t>
            </a:r>
            <a:r>
              <a:rPr lang="th-TH" sz="2000" dirty="0" smtClean="0"/>
              <a:t>เพื่อเพิ่ม </a:t>
            </a:r>
            <a:r>
              <a:rPr lang="en-US" sz="2000" dirty="0" smtClean="0"/>
              <a:t>node</a:t>
            </a:r>
            <a:r>
              <a:rPr lang="th-TH" sz="2000" dirty="0" smtClean="0"/>
              <a:t> เข้าไปใน </a:t>
            </a:r>
            <a:r>
              <a:rPr lang="en-US" sz="2000" dirty="0" smtClean="0"/>
              <a:t>swarm cluster</a:t>
            </a:r>
            <a:r>
              <a:rPr lang="th-TH" sz="2000" dirty="0" smtClean="0"/>
              <a:t>ดังนี้ </a:t>
            </a:r>
            <a:r>
              <a:rPr lang="en-US" sz="2000" dirty="0" smtClean="0"/>
              <a:t>(swarm-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, swarm-node1, swarm-node2)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844824"/>
            <a:ext cx="6624736" cy="45115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192.168.99.102:2375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swarm-agent swarm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join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--advertise=192.168.99.102:2375 \ 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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docker-mng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docker-node2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99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set</a:t>
            </a:r>
            <a:r>
              <a:rPr lang="th-TH" sz="2000" dirty="0" smtClean="0"/>
              <a:t> ค่าบน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-cli</a:t>
            </a:r>
            <a:r>
              <a:rPr lang="th-TH" sz="2000" dirty="0" smtClean="0"/>
              <a:t> เพื่อชี้ไปยัง</a:t>
            </a:r>
            <a:r>
              <a:rPr lang="en-US" sz="2000" dirty="0" smtClean="0"/>
              <a:t> swarm manager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ทดสอบสั่ง</a:t>
            </a:r>
            <a:r>
              <a:rPr lang="en-US" sz="2000" dirty="0" smtClean="0"/>
              <a:t> command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info” </a:t>
            </a:r>
            <a:r>
              <a:rPr lang="th-TH" sz="2000" dirty="0" smtClean="0"/>
              <a:t>ไปยัง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เพื่อตรวจสอบ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767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export DOCKER_HOST=192.168.99.102:3375  Mac 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set DOCKER_HOST=192.168.99.102:2275  Windows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3212976"/>
            <a:ext cx="8172400" cy="306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บน</a:t>
            </a:r>
            <a:r>
              <a:rPr lang="en-US" sz="2000" dirty="0" smtClean="0"/>
              <a:t> swarm </a:t>
            </a:r>
            <a:r>
              <a:rPr lang="th-TH" sz="2000" dirty="0" smtClean="0"/>
              <a:t>และตรวจสอบผล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test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93660"/>
            <a:ext cx="8748464" cy="10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Scheduling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จะมีวิธีการจัดการ</a:t>
            </a:r>
            <a:r>
              <a:rPr lang="en-US" sz="2000" dirty="0" smtClean="0"/>
              <a:t> scheduling (Filter) </a:t>
            </a:r>
            <a:r>
              <a:rPr lang="th-TH" sz="2000" dirty="0" smtClean="0"/>
              <a:t>สำหรับรัน</a:t>
            </a:r>
            <a:r>
              <a:rPr lang="en-US" sz="2000" dirty="0" smtClean="0"/>
              <a:t> container</a:t>
            </a:r>
            <a:r>
              <a:rPr lang="th-TH" sz="2000" dirty="0" smtClean="0"/>
              <a:t> ในสองรูปแบบ</a:t>
            </a:r>
          </a:p>
          <a:p>
            <a:pPr lvl="1"/>
            <a:r>
              <a:rPr lang="en-US" sz="2000" b="1" dirty="0" smtClean="0"/>
              <a:t>Node filter </a:t>
            </a:r>
            <a:endParaRPr lang="en-US" sz="2000" b="1" dirty="0"/>
          </a:p>
          <a:p>
            <a:pPr lvl="1"/>
            <a:r>
              <a:rPr lang="en-US" sz="2000" b="1" dirty="0" smtClean="0"/>
              <a:t>Container </a:t>
            </a:r>
            <a:r>
              <a:rPr lang="en-US" sz="2000" b="1" dirty="0"/>
              <a:t>c</a:t>
            </a:r>
            <a:r>
              <a:rPr lang="en-US" sz="2000" b="1" dirty="0" smtClean="0"/>
              <a:t>onfiguration filter</a:t>
            </a:r>
            <a:endParaRPr lang="th-TH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Node filter </a:t>
            </a:r>
            <a:r>
              <a:rPr lang="th-TH" sz="2000" dirty="0" smtClean="0"/>
              <a:t>การกำหนดค่า</a:t>
            </a:r>
            <a:r>
              <a:rPr lang="en-US" sz="2000" dirty="0" smtClean="0"/>
              <a:t> configuration</a:t>
            </a:r>
            <a:r>
              <a:rPr lang="th-TH" sz="2000" dirty="0" smtClean="0"/>
              <a:t> จากโหนดที่จะอนุญาตให้รัน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ผ่าน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</a:t>
            </a:r>
            <a:endParaRPr lang="en-US" sz="2000" dirty="0" smtClean="0"/>
          </a:p>
          <a:p>
            <a:pPr lvl="1"/>
            <a:r>
              <a:rPr lang="en-US" sz="2000" dirty="0" smtClean="0"/>
              <a:t>Constrain</a:t>
            </a:r>
            <a:r>
              <a:rPr lang="th-TH" sz="2000" dirty="0" smtClean="0"/>
              <a:t> ระบุค่า </a:t>
            </a:r>
            <a:r>
              <a:rPr lang="en-US" sz="2000" dirty="0" smtClean="0"/>
              <a:t>configure </a:t>
            </a:r>
            <a:r>
              <a:rPr lang="th-TH" sz="2000" dirty="0" smtClean="0"/>
              <a:t>เพื่อบังคับการจ่ายงานภายใน </a:t>
            </a:r>
            <a:r>
              <a:rPr lang="en-US" sz="2000" dirty="0" smtClean="0"/>
              <a:t>Swarm </a:t>
            </a:r>
            <a:r>
              <a:rPr lang="th-TH" sz="2000" dirty="0" smtClean="0"/>
              <a:t>ตามเงื่อนไข</a:t>
            </a:r>
          </a:p>
          <a:p>
            <a:pPr lvl="1"/>
            <a:r>
              <a:rPr lang="en-US" sz="2000" dirty="0" smtClean="0"/>
              <a:t>Health </a:t>
            </a:r>
            <a:r>
              <a:rPr lang="th-TH" sz="2000" dirty="0" smtClean="0"/>
              <a:t>ตรวจสอบสถานะของ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เพื่อหลีกเลี่ยงการรัน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ใน</a:t>
            </a:r>
            <a:r>
              <a:rPr lang="en-US" sz="2000" dirty="0" smtClean="0"/>
              <a:t> node </a:t>
            </a:r>
            <a:r>
              <a:rPr lang="th-TH" sz="2000" dirty="0" smtClean="0"/>
              <a:t>ทีไม่สามารถใช้งานได้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Container configuration filter </a:t>
            </a:r>
            <a:r>
              <a:rPr lang="th-TH" sz="2000" dirty="0" smtClean="0"/>
              <a:t>กำหนดค่าระหว่างรัน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2000" dirty="0" smtClean="0"/>
              <a:t>Affinity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โดยเงื่อนไขที่</a:t>
            </a:r>
            <a:r>
              <a:rPr lang="en-US" sz="2000" dirty="0" smtClean="0"/>
              <a:t> container </a:t>
            </a:r>
            <a:r>
              <a:rPr lang="th-TH" sz="2000" dirty="0" smtClean="0"/>
              <a:t>ต้องมีต่อ</a:t>
            </a:r>
            <a:r>
              <a:rPr lang="en-US" sz="2000" dirty="0" smtClean="0"/>
              <a:t> node </a:t>
            </a:r>
            <a:r>
              <a:rPr lang="th-TH" sz="2000" dirty="0" smtClean="0"/>
              <a:t>หรือ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ด้วยกัน</a:t>
            </a:r>
          </a:p>
          <a:p>
            <a:pPr lvl="1"/>
            <a:r>
              <a:rPr lang="en-US" sz="2000" dirty="0" smtClean="0"/>
              <a:t>Dependency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dependency </a:t>
            </a:r>
            <a:r>
              <a:rPr lang="th-TH" sz="2000" dirty="0" smtClean="0"/>
              <a:t>ต่อกัน</a:t>
            </a:r>
          </a:p>
          <a:p>
            <a:pPr lvl="1"/>
            <a:r>
              <a:rPr lang="en-US" sz="2000" dirty="0" smtClean="0"/>
              <a:t>Port 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port network </a:t>
            </a:r>
            <a:r>
              <a:rPr lang="th-TH" sz="2000" dirty="0" smtClean="0"/>
              <a:t>ที่รันบน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เพื่อกระจายงาน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Constrain</a:t>
            </a:r>
            <a:endParaRPr lang="th-TH" sz="2000" dirty="0" smtClean="0"/>
          </a:p>
          <a:p>
            <a:pPr lvl="1"/>
            <a:r>
              <a:rPr lang="en-US" sz="2000" dirty="0" smtClean="0"/>
              <a:t>Node (Name / ID)</a:t>
            </a:r>
          </a:p>
          <a:p>
            <a:pPr lvl="1"/>
            <a:r>
              <a:rPr lang="en-US" sz="2000" dirty="0" err="1" smtClean="0"/>
              <a:t>Storagedriver</a:t>
            </a:r>
            <a:endParaRPr lang="en-US" sz="2000" dirty="0" smtClean="0"/>
          </a:p>
          <a:p>
            <a:pPr lvl="2"/>
            <a:r>
              <a:rPr lang="th-TH" sz="2000" dirty="0" smtClean="0"/>
              <a:t>กำหนด</a:t>
            </a:r>
            <a:r>
              <a:rPr lang="en-US" sz="2000" dirty="0" smtClean="0"/>
              <a:t> storage </a:t>
            </a:r>
            <a:r>
              <a:rPr lang="th-TH" sz="2000" dirty="0" smtClean="0"/>
              <a:t>ที่จะใช้งาน</a:t>
            </a:r>
          </a:p>
          <a:p>
            <a:pPr lvl="3"/>
            <a:r>
              <a:rPr lang="en-US" sz="2000" dirty="0" smtClean="0"/>
              <a:t>Overlay2</a:t>
            </a:r>
          </a:p>
          <a:p>
            <a:pPr lvl="3"/>
            <a:r>
              <a:rPr lang="en-US" sz="2000" dirty="0" smtClean="0"/>
              <a:t>AUFS</a:t>
            </a:r>
          </a:p>
          <a:p>
            <a:pPr lvl="3"/>
            <a:r>
              <a:rPr lang="en-US" sz="2000" dirty="0" smtClean="0"/>
              <a:t>Device Mapper</a:t>
            </a:r>
          </a:p>
          <a:p>
            <a:pPr lvl="3"/>
            <a:r>
              <a:rPr lang="en-US" sz="2000" dirty="0" smtClean="0"/>
              <a:t>ZFS</a:t>
            </a:r>
          </a:p>
          <a:p>
            <a:pPr lvl="3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2000" dirty="0" err="1" smtClean="0"/>
              <a:t>kernelversion</a:t>
            </a:r>
            <a:endParaRPr lang="en-US" sz="2000" dirty="0" smtClean="0"/>
          </a:p>
          <a:p>
            <a:pPr lvl="1"/>
            <a:r>
              <a:rPr lang="en-US" sz="2000" dirty="0" err="1" smtClean="0"/>
              <a:t>Operatingsystem</a:t>
            </a:r>
            <a:endParaRPr lang="en-US" sz="2000" dirty="0" smtClean="0"/>
          </a:p>
          <a:p>
            <a:pPr lvl="1"/>
            <a:r>
              <a:rPr lang="en-US" sz="2000" dirty="0" smtClean="0"/>
              <a:t>custom tags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Health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EX:Node</a:t>
            </a:r>
            <a:r>
              <a:rPr lang="en-US" sz="2000" dirty="0" smtClean="0"/>
              <a:t> 1: label: </a:t>
            </a:r>
            <a:r>
              <a:rPr lang="en-US" sz="2000" dirty="0" err="1" smtClean="0"/>
              <a:t>nvdimm</a:t>
            </a:r>
            <a:r>
              <a:rPr lang="en-US" sz="2000" dirty="0" smtClean="0"/>
              <a:t> (m2)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EX:Node</a:t>
            </a:r>
            <a:r>
              <a:rPr lang="en-US" sz="2000" dirty="0" smtClean="0"/>
              <a:t> 2: label: </a:t>
            </a:r>
            <a:r>
              <a:rPr lang="en-US" sz="2000" dirty="0" err="1" smtClean="0"/>
              <a:t>sas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Running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43711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sas</a:t>
            </a:r>
            <a:r>
              <a:rPr lang="en-US" sz="2000" dirty="0" smtClean="0">
                <a:solidFill>
                  <a:schemeClr val="tx1"/>
                </a:solidFill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nvdimm</a:t>
            </a:r>
            <a:r>
              <a:rPr lang="en-US" sz="2000" dirty="0" smtClean="0">
                <a:solidFill>
                  <a:schemeClr val="tx1"/>
                </a:solidFill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--name nodejs2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1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952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3041"/>
            <a:ext cx="9144000" cy="12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ตรวจสอบค่า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</a:t>
            </a:r>
            <a:r>
              <a:rPr lang="th-TH" sz="2000" dirty="0" smtClean="0"/>
              <a:t> บนเครื่อง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และ </a:t>
            </a:r>
            <a:r>
              <a:rPr lang="en-US" sz="2000" dirty="0" smtClean="0"/>
              <a:t>node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ef|grep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492896"/>
            <a:ext cx="84010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968477"/>
            <a:ext cx="8410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445224"/>
            <a:ext cx="8420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0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containter</a:t>
            </a:r>
            <a:r>
              <a:rPr lang="en-US" sz="2000" dirty="0" smtClean="0"/>
              <a:t> </a:t>
            </a:r>
            <a:r>
              <a:rPr lang="th-TH" sz="2000" dirty="0" smtClean="0"/>
              <a:t>แบบมี</a:t>
            </a:r>
            <a:r>
              <a:rPr lang="en-US" sz="2000" dirty="0" smtClean="0"/>
              <a:t> constrain </a:t>
            </a:r>
            <a:r>
              <a:rPr lang="th-TH" sz="2000" dirty="0" smtClean="0"/>
              <a:t>ติดกับ</a:t>
            </a:r>
            <a:r>
              <a:rPr lang="en-US" sz="2000" dirty="0" smtClean="0"/>
              <a:t> node </a:t>
            </a:r>
            <a:r>
              <a:rPr lang="th-TH" sz="2000" dirty="0" smtClean="0"/>
              <a:t>ที่กำหนด </a:t>
            </a:r>
            <a:r>
              <a:rPr lang="en-US" sz="2000" dirty="0" smtClean="0"/>
              <a:t>label </a:t>
            </a:r>
            <a:r>
              <a:rPr lang="th-TH" sz="2000" dirty="0" smtClean="0"/>
              <a:t>โดยเฉพาะ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42465" y="1916832"/>
            <a:ext cx="6929935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nodejs2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62" y="4447080"/>
            <a:ext cx="9144000" cy="11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Container ID / Name </a:t>
            </a:r>
            <a:r>
              <a:rPr lang="th-TH" sz="2000" dirty="0" smtClean="0"/>
              <a:t>กำหนดการรันตาม</a:t>
            </a:r>
            <a:r>
              <a:rPr lang="en-US" sz="2000" dirty="0" smtClean="0"/>
              <a:t> container </a:t>
            </a:r>
            <a:r>
              <a:rPr lang="th-TH" sz="2000" dirty="0" smtClean="0"/>
              <a:t>อื่นๆ</a:t>
            </a:r>
            <a:endParaRPr lang="en-US" sz="2000" dirty="0" smtClean="0"/>
          </a:p>
          <a:p>
            <a:pPr lvl="2"/>
            <a:r>
              <a:rPr lang="en-US" sz="2000" dirty="0" smtClean="0"/>
              <a:t>Ex: NGINX follow to 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Result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7545" y="1844824"/>
            <a:ext cx="8424936" cy="6465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5" y="2708920"/>
            <a:ext cx="84249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web </a:t>
            </a:r>
            <a:r>
              <a:rPr lang="en-US" sz="2000" dirty="0">
                <a:solidFill>
                  <a:schemeClr val="tx1"/>
                </a:solidFill>
              </a:rPr>
              <a:t>-e </a:t>
            </a:r>
            <a:r>
              <a:rPr lang="en-US" sz="2000" dirty="0" err="1">
                <a:solidFill>
                  <a:schemeClr val="tx1"/>
                </a:solidFill>
              </a:rPr>
              <a:t>affinity:container</a:t>
            </a:r>
            <a:r>
              <a:rPr lang="en-US" sz="2000" dirty="0">
                <a:solidFill>
                  <a:schemeClr val="tx1"/>
                </a:solidFill>
              </a:rPr>
              <a:t>== </a:t>
            </a:r>
            <a:r>
              <a:rPr lang="en-US" sz="2000" dirty="0" err="1">
                <a:solidFill>
                  <a:schemeClr val="tx1"/>
                </a:solidFill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689"/>
            <a:ext cx="9144000" cy="1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3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r>
              <a:rPr lang="en-US" dirty="0" smtClean="0"/>
              <a:t> </a:t>
            </a:r>
            <a:r>
              <a:rPr lang="en-US" dirty="0"/>
              <a:t>(Alpha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Trend of Modernize Application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2" y="1400904"/>
            <a:ext cx="7802896" cy="3828296"/>
          </a:xfrm>
        </p:spPr>
      </p:pic>
    </p:spTree>
    <p:extLst>
      <p:ext uri="{BB962C8B-B14F-4D97-AF65-F5344CB8AC3E}">
        <p14:creationId xmlns:p14="http://schemas.microsoft.com/office/powerpoint/2010/main" val="1952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container </a:t>
            </a:r>
            <a:r>
              <a:rPr lang="th-TH" sz="2000" dirty="0" smtClean="0"/>
              <a:t>โดยระบุ </a:t>
            </a:r>
            <a:r>
              <a:rPr lang="en-US" sz="2000" dirty="0" smtClean="0"/>
              <a:t>affinity 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ที่ขึ้นต่อกัน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Result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628800"/>
            <a:ext cx="6857927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	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affinity:container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11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5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 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/>
          </a:p>
          <a:p>
            <a:pPr lvl="1"/>
            <a:r>
              <a:rPr lang="en-US" sz="2000" dirty="0" smtClean="0"/>
              <a:t>EX: Run alpine </a:t>
            </a:r>
            <a:r>
              <a:rPr lang="en-US" sz="2000" dirty="0" err="1" smtClean="0"/>
              <a:t>linux</a:t>
            </a:r>
            <a:r>
              <a:rPr lang="en-US" sz="2000" dirty="0" smtClean="0"/>
              <a:t> on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4904"/>
            <a:ext cx="9144000" cy="190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" y="4225595"/>
            <a:ext cx="9133862" cy="1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5934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err="1" smtClean="0"/>
              <a:t>docker</a:t>
            </a:r>
            <a:r>
              <a:rPr lang="en-US" sz="2000" dirty="0" smtClean="0"/>
              <a:t> run 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0438" y="2204864"/>
            <a:ext cx="8424936" cy="38164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smtClean="0"/>
              <a:t>result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499"/>
            <a:ext cx="9144000" cy="230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image </a:t>
            </a:r>
            <a:r>
              <a:rPr lang="th-TH" sz="2000" dirty="0" smtClean="0"/>
              <a:t>บน </a:t>
            </a:r>
            <a:r>
              <a:rPr lang="en-US" sz="2000" dirty="0" smtClean="0"/>
              <a:t>node </a:t>
            </a:r>
            <a:r>
              <a:rPr lang="th-TH" sz="2000" dirty="0" smtClean="0"/>
              <a:t>ต่างๆที่มีอยู่ในปัจจุบัน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556792"/>
            <a:ext cx="6857927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67" y="2492896"/>
            <a:ext cx="8352928" cy="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344343" cy="108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6" y="5373216"/>
            <a:ext cx="8316129" cy="8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7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ทดสอบสั่ง </a:t>
            </a:r>
            <a:r>
              <a:rPr lang="en-US" sz="2000" dirty="0" smtClean="0"/>
              <a:t>run container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05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64488" cy="33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7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Dependency</a:t>
            </a:r>
            <a:r>
              <a:rPr lang="en-US" sz="2000" dirty="0" smtClean="0"/>
              <a:t>: Swarm </a:t>
            </a:r>
            <a:r>
              <a:rPr lang="th-TH" sz="2000" dirty="0" smtClean="0"/>
              <a:t>จะพิจารณาค่า</a:t>
            </a:r>
            <a:r>
              <a:rPr lang="en-US" sz="2000" dirty="0" smtClean="0"/>
              <a:t> dependency resource </a:t>
            </a:r>
            <a:r>
              <a:rPr lang="th-TH" sz="2000" dirty="0" smtClean="0"/>
              <a:t>บางอย่างที่กำหนดระหว่างการ</a:t>
            </a:r>
            <a:r>
              <a:rPr lang="en-US" sz="2000" dirty="0" smtClean="0"/>
              <a:t> run </a:t>
            </a:r>
            <a:r>
              <a:rPr lang="th-TH" sz="2000" dirty="0" smtClean="0"/>
              <a:t>เพื่อจัดสรร </a:t>
            </a:r>
            <a:r>
              <a:rPr lang="en-US" sz="2000" dirty="0" smtClean="0"/>
              <a:t>resource </a:t>
            </a:r>
            <a:r>
              <a:rPr lang="th-TH" sz="2000" dirty="0" smtClean="0"/>
              <a:t>ที่จำเป็นต้องใช้งานสำหรับ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--volumes-from (for connect volume)</a:t>
            </a:r>
          </a:p>
          <a:p>
            <a:r>
              <a:rPr lang="en-US" sz="2000" dirty="0" smtClean="0"/>
              <a:t>--link (for connect to specify container)</a:t>
            </a:r>
          </a:p>
          <a:p>
            <a:r>
              <a:rPr lang="en-US" sz="2000" dirty="0" smtClean="0"/>
              <a:t>--net (for connect to network stack)</a:t>
            </a:r>
          </a:p>
          <a:p>
            <a:r>
              <a:rPr lang="en-US" sz="2000" dirty="0" smtClean="0"/>
              <a:t>Ex: Dependency for connect  custom volume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3573016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data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258562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สำหรับเป็น </a:t>
            </a:r>
            <a:r>
              <a:rPr lang="en-US" sz="2000" dirty="0" smtClean="0"/>
              <a:t>volume data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ด้วยคำสั่งดังนี้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run container </a:t>
            </a:r>
            <a:r>
              <a:rPr lang="th-TH" sz="2000" dirty="0" smtClean="0"/>
              <a:t>ที่อ้างอิงถึง </a:t>
            </a:r>
            <a:r>
              <a:rPr lang="en-US" sz="2000" dirty="0" smtClean="0"/>
              <a:t>volume </a:t>
            </a:r>
            <a:r>
              <a:rPr lang="th-TH" sz="2000" dirty="0" smtClean="0"/>
              <a:t>ที่สร้างขึ้น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844824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/data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438" y="2996952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072311"/>
            <a:ext cx="9144000" cy="108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3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Port</a:t>
            </a:r>
            <a:r>
              <a:rPr lang="en-US" sz="2000" dirty="0" smtClean="0"/>
              <a:t>: </a:t>
            </a:r>
            <a:r>
              <a:rPr lang="th-TH" sz="2000" dirty="0" smtClean="0"/>
              <a:t>กำหนดให้</a:t>
            </a:r>
            <a:r>
              <a:rPr lang="en-US" sz="2000" dirty="0" smtClean="0"/>
              <a:t> port mapping (-p) </a:t>
            </a:r>
            <a:r>
              <a:rPr lang="th-TH" sz="2000" dirty="0" smtClean="0"/>
              <a:t>หรือ </a:t>
            </a:r>
            <a:r>
              <a:rPr lang="en-US" sz="2000" dirty="0" smtClean="0"/>
              <a:t>private network (--net=host) </a:t>
            </a:r>
            <a:r>
              <a:rPr lang="th-TH" sz="2000" dirty="0" smtClean="0"/>
              <a:t>เพื่อให้ </a:t>
            </a:r>
            <a:r>
              <a:rPr lang="en-US" sz="2000" dirty="0" smtClean="0"/>
              <a:t>swarm </a:t>
            </a:r>
            <a:r>
              <a:rPr lang="th-TH" sz="2000" dirty="0" smtClean="0"/>
              <a:t>พิจารณาหา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port </a:t>
            </a:r>
            <a:r>
              <a:rPr lang="th-TH" sz="2000" dirty="0" smtClean="0"/>
              <a:t>ว่างในการรัน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Ex:  Run 2 containers with mapping 3000:3000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20888"/>
            <a:ext cx="7344817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" y="4365104"/>
            <a:ext cx="9146952" cy="1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13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Could Strategy Survey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3568" y="5301208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Docker in Thailand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- 3 Enterprise Communication on Implement Phase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- 2 Bank on R&amp;D</a:t>
            </a:r>
            <a:endParaRPr lang="th-TH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0728"/>
            <a:ext cx="8229600" cy="4026395"/>
          </a:xfrm>
        </p:spPr>
      </p:pic>
    </p:spTree>
    <p:extLst>
      <p:ext uri="{BB962C8B-B14F-4D97-AF65-F5344CB8AC3E}">
        <p14:creationId xmlns:p14="http://schemas.microsoft.com/office/powerpoint/2010/main" val="126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โดยระบุการ </a:t>
            </a:r>
            <a:r>
              <a:rPr lang="en-US" sz="2000" dirty="0" smtClean="0"/>
              <a:t>map port </a:t>
            </a:r>
            <a:r>
              <a:rPr lang="th-TH" sz="2000" dirty="0" smtClean="0"/>
              <a:t>ดังตัวอย่างด้านล่าง</a:t>
            </a:r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3000:3000 \ 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4029"/>
            <a:ext cx="9144000" cy="111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Load balance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สามารถกำหนดวิธีการการจ่ายโหลดงานแก่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</a:t>
            </a:r>
            <a:r>
              <a:rPr lang="en-US" sz="2000" dirty="0" smtClean="0"/>
              <a:t> swarm system </a:t>
            </a:r>
            <a:r>
              <a:rPr lang="th-TH" sz="2000" dirty="0" smtClean="0"/>
              <a:t>ทุกๆตัวเพื่อให้มีการใช้งาน</a:t>
            </a:r>
            <a:r>
              <a:rPr lang="en-US" sz="2000" dirty="0" smtClean="0"/>
              <a:t> resource </a:t>
            </a:r>
            <a:r>
              <a:rPr lang="th-TH" sz="2000" dirty="0" smtClean="0"/>
              <a:t>ใกล้เคียงกัน ซึ่งในกรณีปกติจะเป็น</a:t>
            </a:r>
            <a:r>
              <a:rPr lang="en-US" sz="2000" dirty="0" smtClean="0"/>
              <a:t> round robin </a:t>
            </a:r>
            <a:r>
              <a:rPr lang="th-TH" sz="2000" dirty="0" smtClean="0"/>
              <a:t>โดยคำนวณจากการใช้งาน</a:t>
            </a:r>
            <a:r>
              <a:rPr lang="en-US" sz="2000" dirty="0" smtClean="0"/>
              <a:t> CPU / Memory </a:t>
            </a:r>
            <a:r>
              <a:rPr lang="th-TH" sz="2000" dirty="0" smtClean="0"/>
              <a:t>ในแต่ละ </a:t>
            </a:r>
            <a:r>
              <a:rPr lang="en-US" sz="2000" dirty="0" smtClean="0"/>
              <a:t>node (ranking) </a:t>
            </a:r>
            <a:r>
              <a:rPr lang="th-TH" sz="2000" dirty="0" smtClean="0"/>
              <a:t>ซึ่งสามารถทำการ</a:t>
            </a:r>
            <a:r>
              <a:rPr lang="en-US" sz="2000" dirty="0" smtClean="0"/>
              <a:t> configure </a:t>
            </a:r>
            <a:r>
              <a:rPr lang="th-TH" sz="2000" dirty="0" smtClean="0"/>
              <a:t>กระบวนการดังกล่าว </a:t>
            </a:r>
            <a:r>
              <a:rPr lang="en-US" sz="2000" dirty="0" smtClean="0"/>
              <a:t>(Strategy) </a:t>
            </a:r>
            <a:r>
              <a:rPr lang="th-TH" sz="2000" dirty="0" smtClean="0"/>
              <a:t>ได้ผ่าน</a:t>
            </a:r>
            <a:r>
              <a:rPr lang="en-US" sz="2000" dirty="0" smtClean="0"/>
              <a:t> option (--strategy) </a:t>
            </a:r>
            <a:r>
              <a:rPr lang="th-TH" sz="2000" dirty="0" smtClean="0"/>
              <a:t>โดยมี </a:t>
            </a:r>
            <a:r>
              <a:rPr lang="en-US" sz="2000" dirty="0" smtClean="0"/>
              <a:t>option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Spread (Default)</a:t>
            </a:r>
          </a:p>
          <a:p>
            <a:r>
              <a:rPr lang="en-US" sz="2000" dirty="0" smtClean="0"/>
              <a:t>Packed</a:t>
            </a:r>
          </a:p>
          <a:p>
            <a:r>
              <a:rPr lang="en-US" sz="2000" dirty="0" smtClean="0"/>
              <a:t>Random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 descr="http://container-solutions.com/content/uploads/2015/12/binp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708920"/>
            <a:ext cx="4273573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ด้วยเหตุผลในด้านการป้องกัน</a:t>
            </a:r>
            <a:r>
              <a:rPr lang="en-US" sz="2000" dirty="0" smtClean="0"/>
              <a:t> single-point of failure </a:t>
            </a:r>
            <a:r>
              <a:rPr lang="th-TH" sz="2000" dirty="0" smtClean="0"/>
              <a:t>ที่อาจเกิดขึ้นกับการใช้งาน </a:t>
            </a:r>
            <a:r>
              <a:rPr lang="en-US" sz="2000" dirty="0" smtClean="0"/>
              <a:t>swarm </a:t>
            </a:r>
            <a:r>
              <a:rPr lang="th-TH" sz="2000" dirty="0" smtClean="0"/>
              <a:t>โดยรวม </a:t>
            </a:r>
            <a:r>
              <a:rPr lang="en-US" sz="2000" dirty="0" smtClean="0"/>
              <a:t>swarm </a:t>
            </a:r>
            <a:r>
              <a:rPr lang="th-TH" sz="2000" dirty="0" smtClean="0"/>
              <a:t>จึงมีฟังก์ชั่นในการทำ </a:t>
            </a:r>
            <a:r>
              <a:rPr lang="en-US" sz="2000" dirty="0" smtClean="0"/>
              <a:t>HA </a:t>
            </a:r>
            <a:r>
              <a:rPr lang="th-TH" sz="2000" dirty="0" smtClean="0"/>
              <a:t>สำหรับ</a:t>
            </a:r>
            <a:r>
              <a:rPr lang="en-US" sz="2000" dirty="0" smtClean="0"/>
              <a:t> swarm-manger </a:t>
            </a:r>
            <a:r>
              <a:rPr lang="th-TH" sz="2000" dirty="0" smtClean="0"/>
              <a:t>ในรูปแบบ</a:t>
            </a:r>
            <a:r>
              <a:rPr lang="en-US" sz="2000" dirty="0" smtClean="0"/>
              <a:t> primary/secondary</a:t>
            </a:r>
            <a:r>
              <a:rPr lang="th-TH" sz="2000" dirty="0" smtClean="0"/>
              <a:t> </a:t>
            </a:r>
            <a:r>
              <a:rPr lang="en-US" sz="2000" dirty="0" smtClean="0"/>
              <a:t>(Replica)</a:t>
            </a:r>
            <a:r>
              <a:rPr lang="th-TH" sz="2000" dirty="0" smtClean="0"/>
              <a:t> เพื่อทำงานทดแทนกันในกรณีที่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มีปัญหาเกิดขึ้น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49996"/>
            <a:ext cx="6762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Primary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421088"/>
            <a:ext cx="8134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88651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Secondary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43711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41351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swarm-manager fail: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5679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057" y="3573016"/>
            <a:ext cx="812437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708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</a:t>
            </a:r>
            <a:r>
              <a:rPr lang="en-US" sz="2000" b="1" dirty="0" err="1" smtClean="0"/>
              <a:t>mng</a:t>
            </a:r>
            <a:r>
              <a:rPr lang="en-US" sz="2000" b="1" dirty="0" smtClean="0"/>
              <a:t> back to online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56792"/>
            <a:ext cx="81153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49326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(HA)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0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9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63" name="Rectangle 62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7608" y="1556792"/>
            <a:ext cx="3028574" cy="4320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Container: swarm-</a:t>
            </a:r>
            <a:r>
              <a:rPr lang="en-US" b="1" dirty="0" err="1" smtClean="0">
                <a:solidFill>
                  <a:srgbClr val="C00000"/>
                </a:solidFill>
              </a:rPr>
              <a:t>mng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622" y="2060849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จะใช้คำสั่งในการสร้างเหมือน </a:t>
            </a:r>
            <a:r>
              <a:rPr lang="en-US" sz="2000" dirty="0" smtClean="0"/>
              <a:t>network switch </a:t>
            </a:r>
            <a:r>
              <a:rPr lang="th-TH" sz="2000" dirty="0" smtClean="0"/>
              <a:t>ทั่วไปของ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โดยระบุ</a:t>
            </a:r>
            <a:r>
              <a:rPr lang="en-US" sz="2000" dirty="0" smtClean="0"/>
              <a:t> driver </a:t>
            </a:r>
            <a:r>
              <a:rPr lang="th-TH" sz="2000" dirty="0" smtClean="0"/>
              <a:t>เป็น </a:t>
            </a:r>
            <a:r>
              <a:rPr lang="en-US" sz="2000" dirty="0" smtClean="0"/>
              <a:t>overlay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ในการสั่ง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ที่ใช้งาน</a:t>
            </a:r>
            <a:r>
              <a:rPr lang="en-US" sz="2000" dirty="0" smtClean="0"/>
              <a:t> network overlay </a:t>
            </a:r>
            <a:r>
              <a:rPr lang="th-TH" sz="2000" dirty="0" smtClean="0"/>
              <a:t>ให้ทำการระบุ</a:t>
            </a:r>
            <a:r>
              <a:rPr lang="en-US" sz="2000" dirty="0" smtClean="0"/>
              <a:t> (--net)</a:t>
            </a:r>
            <a:r>
              <a:rPr lang="th-TH" sz="2000" dirty="0" smtClean="0"/>
              <a:t> เหมือน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network </a:t>
            </a:r>
            <a:r>
              <a:rPr lang="th-TH" sz="2000" dirty="0" smtClean="0"/>
              <a:t>ปกติ (ไม่สามารถระบุ </a:t>
            </a:r>
            <a:r>
              <a:rPr lang="en-US" sz="2000" dirty="0" err="1" smtClean="0"/>
              <a:t>ip</a:t>
            </a:r>
            <a:r>
              <a:rPr lang="en-US" sz="2000" dirty="0" smtClean="0"/>
              <a:t> address </a:t>
            </a:r>
            <a:r>
              <a:rPr lang="th-TH" sz="2000" dirty="0" smtClean="0"/>
              <a:t>ได้)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7728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overlay &lt;option&gt; &lt;name&gt;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80704" y="263691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3" y="436510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test1 --net=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constraint:node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==swarm-node1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762000"/>
            <a:ext cx="76104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overlay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Container on overlay network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28800"/>
            <a:ext cx="6076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7" y="4725144"/>
            <a:ext cx="79343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Inspects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90092"/>
            <a:ext cx="4935066" cy="154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9" y="3212976"/>
            <a:ext cx="5903366" cy="296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</a:t>
            </a:r>
            <a:r>
              <a:rPr lang="en-US" dirty="0"/>
              <a:t>Swarm </a:t>
            </a:r>
            <a:r>
              <a:rPr lang="en-US" sz="3600" dirty="0" smtClean="0"/>
              <a:t>(Overlay)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49486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version 1.12 </a:t>
            </a:r>
            <a:r>
              <a:rPr lang="th-TH" sz="2000" dirty="0" smtClean="0"/>
              <a:t>มีการเปลี่ยนแปลงโครงสร้างการทำงานของ </a:t>
            </a:r>
            <a:r>
              <a:rPr lang="en-US" sz="2000" dirty="0" smtClean="0"/>
              <a:t>swarm </a:t>
            </a:r>
            <a:r>
              <a:rPr lang="th-TH" sz="2000" dirty="0" smtClean="0"/>
              <a:t>ใหม่ทั้งหมด โดยทำการ </a:t>
            </a:r>
            <a:r>
              <a:rPr lang="en-US" sz="2000" dirty="0" smtClean="0"/>
              <a:t>build-in swarm </a:t>
            </a:r>
            <a:r>
              <a:rPr lang="th-TH" sz="2000" dirty="0" smtClean="0"/>
              <a:t>เข้ากับ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ตั้งแต่แรก และสามารถบริหารจัดการ </a:t>
            </a:r>
            <a:r>
              <a:rPr lang="en-US" sz="2000" dirty="0" smtClean="0"/>
              <a:t>swarm</a:t>
            </a:r>
            <a:r>
              <a:rPr lang="th-TH" sz="2000" dirty="0" smtClean="0"/>
              <a:t> ได้ด้วยตัวเองรวมถึง</a:t>
            </a:r>
            <a:r>
              <a:rPr lang="en-US" sz="2000" dirty="0"/>
              <a:t> </a:t>
            </a:r>
            <a:r>
              <a:rPr lang="en-US" sz="2000" dirty="0" smtClean="0"/>
              <a:t>build-in TLS certificate</a:t>
            </a:r>
            <a:r>
              <a:rPr lang="th-TH" sz="2000" dirty="0" smtClean="0"/>
              <a:t> เพื่อใช้ทำงานระหว่าง</a:t>
            </a:r>
            <a:r>
              <a:rPr lang="en-US" sz="2000" dirty="0" smtClean="0"/>
              <a:t> node </a:t>
            </a:r>
            <a:r>
              <a:rPr lang="th-TH" sz="2000" dirty="0" smtClean="0"/>
              <a:t>ทันที </a:t>
            </a:r>
            <a:r>
              <a:rPr lang="en-US" sz="2000" dirty="0" smtClean="0"/>
              <a:t>(Security On the Box)</a:t>
            </a:r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Swarm Role</a:t>
            </a:r>
          </a:p>
          <a:p>
            <a:pPr lvl="1"/>
            <a:r>
              <a:rPr lang="en-US" sz="1800" dirty="0" smtClean="0"/>
              <a:t>Manager Node</a:t>
            </a:r>
          </a:p>
          <a:p>
            <a:pPr lvl="1"/>
            <a:r>
              <a:rPr lang="en-US" sz="1800" dirty="0" smtClean="0"/>
              <a:t>Worker Node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8160" t="16008" r="20065" b="15895"/>
          <a:stretch/>
        </p:blipFill>
        <p:spPr>
          <a:xfrm>
            <a:off x="1187624" y="4019979"/>
            <a:ext cx="1944216" cy="1425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39" y="2780928"/>
            <a:ext cx="586523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00200"/>
            <a:ext cx="5943600" cy="363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041" y="908720"/>
            <a:ext cx="3964463" cy="5256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980729"/>
            <a:ext cx="4978648" cy="28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6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เริ่มการสร้าง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ด้วยคำสั่ง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swarm </a:t>
            </a:r>
            <a:r>
              <a:rPr lang="en-US" sz="2000" dirty="0" err="1" smtClean="0"/>
              <a:t>init</a:t>
            </a:r>
            <a:r>
              <a:rPr lang="en-US" sz="2000" dirty="0" smtClean="0"/>
              <a:t> [OPTIONS]</a:t>
            </a:r>
            <a:r>
              <a:rPr lang="th-TH" sz="2000" dirty="0"/>
              <a:t> </a:t>
            </a:r>
            <a:r>
              <a:rPr lang="th-TH" sz="2000" dirty="0" smtClean="0"/>
              <a:t>เพื่อให้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เริ่มทำงานใน</a:t>
            </a:r>
            <a:r>
              <a:rPr lang="en-US" sz="2000" dirty="0" smtClean="0"/>
              <a:t> swarm mode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988840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708920"/>
            <a:ext cx="712879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192.168.99.104:2377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3303"/>
            <a:ext cx="9144000" cy="25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--cert-expiry duration: </a:t>
            </a:r>
            <a:r>
              <a:rPr lang="th-TH" sz="1800" dirty="0" smtClean="0"/>
              <a:t>กำหนดระยะเวลาในการ</a:t>
            </a:r>
            <a:r>
              <a:rPr lang="en-US" sz="1800" dirty="0" smtClean="0"/>
              <a:t> expire certificate (default: 2160 hours = 90 Days)</a:t>
            </a:r>
          </a:p>
          <a:p>
            <a:pPr lvl="1"/>
            <a:r>
              <a:rPr lang="en-US" sz="1800" dirty="0" smtClean="0"/>
              <a:t>--dispatcher-heartbeat duration: </a:t>
            </a:r>
            <a:r>
              <a:rPr lang="th-TH" sz="1800" dirty="0" smtClean="0"/>
              <a:t>กำหนดช่วงเวลาในการ</a:t>
            </a:r>
            <a:r>
              <a:rPr lang="en-US" sz="1800" dirty="0" smtClean="0"/>
              <a:t> check heartbeat </a:t>
            </a:r>
            <a:r>
              <a:rPr lang="th-TH" sz="1800" dirty="0" smtClean="0"/>
              <a:t>ภายใน</a:t>
            </a:r>
            <a:r>
              <a:rPr lang="en-US" sz="1800" dirty="0"/>
              <a:t> </a:t>
            </a:r>
            <a:r>
              <a:rPr lang="en-US" sz="1800" dirty="0" smtClean="0"/>
              <a:t>swarm (Default: 5 seconds)</a:t>
            </a:r>
          </a:p>
          <a:p>
            <a:pPr lvl="1"/>
            <a:r>
              <a:rPr lang="en-US" sz="1800" dirty="0" smtClean="0"/>
              <a:t>--external-ca value:</a:t>
            </a:r>
            <a:r>
              <a:rPr lang="th-TH" sz="1800" dirty="0" smtClean="0"/>
              <a:t> กำหนดให้ใช้งาน</a:t>
            </a:r>
            <a:r>
              <a:rPr lang="en-US" sz="1800" dirty="0" smtClean="0"/>
              <a:t> CA certificate</a:t>
            </a:r>
            <a:r>
              <a:rPr lang="th-TH" sz="1800" dirty="0" smtClean="0"/>
              <a:t> ภายนอกเพื่อทำ </a:t>
            </a:r>
            <a:r>
              <a:rPr lang="en-US" sz="1800" dirty="0" smtClean="0"/>
              <a:t>trust node </a:t>
            </a:r>
            <a:r>
              <a:rPr lang="th-TH" sz="1800" dirty="0" smtClean="0"/>
              <a:t>ภายใน </a:t>
            </a:r>
            <a:r>
              <a:rPr lang="en-US" sz="1800" dirty="0" smtClean="0"/>
              <a:t>swarm</a:t>
            </a:r>
          </a:p>
          <a:p>
            <a:pPr lvl="1"/>
            <a:r>
              <a:rPr lang="en-US" sz="1800" dirty="0" smtClean="0"/>
              <a:t>--force-new-cluster: </a:t>
            </a:r>
            <a:r>
              <a:rPr lang="th-TH" sz="1800" dirty="0" smtClean="0"/>
              <a:t>บังคับการสร้าง</a:t>
            </a:r>
            <a:r>
              <a:rPr lang="en-US" sz="1800" dirty="0" smtClean="0"/>
              <a:t> swarm cluster </a:t>
            </a:r>
            <a:r>
              <a:rPr lang="th-TH" sz="1800" dirty="0" smtClean="0"/>
              <a:t>ใหม่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 </a:t>
            </a:r>
            <a:r>
              <a:rPr lang="th-TH" sz="1800" dirty="0" smtClean="0"/>
              <a:t>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ที่ใช้คุยระหว่าง </a:t>
            </a:r>
            <a:r>
              <a:rPr lang="en-US" sz="1800" dirty="0" smtClean="0"/>
              <a:t>swarm node (default: 0.0.0.0:2377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--</a:t>
            </a:r>
            <a:r>
              <a:rPr lang="en-US" sz="1800" dirty="0" smtClean="0"/>
              <a:t>task-history-limit &lt;</a:t>
            </a:r>
            <a:r>
              <a:rPr lang="en-US" sz="1800" dirty="0" err="1" smtClean="0"/>
              <a:t>int</a:t>
            </a:r>
            <a:r>
              <a:rPr lang="en-US" sz="1800" dirty="0" smtClean="0"/>
              <a:t>&gt;: </a:t>
            </a:r>
            <a:r>
              <a:rPr lang="th-TH" sz="1800" dirty="0" smtClean="0"/>
              <a:t>กำหนดการจัดเก็บ</a:t>
            </a:r>
            <a:r>
              <a:rPr lang="en-US" sz="1800" dirty="0" smtClean="0"/>
              <a:t> history task </a:t>
            </a:r>
            <a:r>
              <a:rPr lang="th-TH" sz="1800" dirty="0" smtClean="0"/>
              <a:t>ย้อนหลังบน </a:t>
            </a:r>
            <a:r>
              <a:rPr lang="en-US" sz="1800" dirty="0" smtClean="0"/>
              <a:t>swarm (default: 10)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join node </a:t>
            </a:r>
            <a:r>
              <a:rPr lang="th-TH" sz="2000" dirty="0" smtClean="0"/>
              <a:t>เข้าไปยัง</a:t>
            </a:r>
            <a:r>
              <a:rPr lang="en-US" sz="2000" dirty="0" smtClean="0"/>
              <a:t> swarm cluster </a:t>
            </a:r>
            <a:r>
              <a:rPr lang="th-TH" sz="2000" dirty="0" smtClean="0"/>
              <a:t>ด้วยคำสั่ง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48478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144"/>
            <a:ext cx="9144000" cy="1398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9080"/>
            <a:ext cx="9144000" cy="13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--token </a:t>
            </a:r>
            <a:r>
              <a:rPr lang="en-US" sz="1800" dirty="0"/>
              <a:t>&lt;</a:t>
            </a:r>
            <a:r>
              <a:rPr lang="en-US" sz="1800" dirty="0" smtClean="0"/>
              <a:t>value&gt;: </a:t>
            </a:r>
            <a:r>
              <a:rPr lang="th-TH" sz="1800" dirty="0" smtClean="0"/>
              <a:t>กำหนด</a:t>
            </a:r>
            <a:r>
              <a:rPr lang="en-US" sz="1800" dirty="0"/>
              <a:t> </a:t>
            </a:r>
            <a:r>
              <a:rPr lang="en-US" sz="1800" dirty="0" smtClean="0"/>
              <a:t>token </a:t>
            </a:r>
            <a:r>
              <a:rPr lang="th-TH" sz="1800" dirty="0" smtClean="0"/>
              <a:t>เพื่อใช้ในการ</a:t>
            </a:r>
            <a:r>
              <a:rPr lang="en-US" sz="1800" dirty="0" smtClean="0"/>
              <a:t> trust swarm cluster </a:t>
            </a:r>
            <a:r>
              <a:rPr lang="th-TH" sz="1800" dirty="0" smtClean="0"/>
              <a:t>ร่วมกัน</a:t>
            </a:r>
          </a:p>
          <a:p>
            <a:pPr lvl="1"/>
            <a:r>
              <a:rPr lang="en-US" sz="1800" dirty="0"/>
              <a:t>--listen-</a:t>
            </a:r>
            <a:r>
              <a:rPr lang="en-US" sz="1800" dirty="0" err="1"/>
              <a:t>addr</a:t>
            </a:r>
            <a:r>
              <a:rPr lang="en-US" sz="1800" dirty="0"/>
              <a:t> value: </a:t>
            </a:r>
            <a:r>
              <a:rPr lang="th-TH" sz="1800" dirty="0"/>
              <a:t>ระบุ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address</a:t>
            </a:r>
            <a:r>
              <a:rPr lang="th-TH" sz="1800" dirty="0"/>
              <a:t> ที่ใช้คุยระหว่าง </a:t>
            </a:r>
            <a:r>
              <a:rPr lang="en-US" sz="1800" dirty="0"/>
              <a:t>swarm node (default: 0.0.0.0:2377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</a:t>
            </a:r>
            <a:r>
              <a:rPr lang="th-TH" sz="1800" dirty="0" smtClean="0"/>
              <a:t> 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ที่ประกาศให้ผู้อื่นมาคุยในกรณีเป็น</a:t>
            </a:r>
            <a:r>
              <a:rPr lang="en-US" sz="1800" dirty="0" smtClean="0"/>
              <a:t> </a:t>
            </a:r>
            <a:r>
              <a:rPr lang="en-US" sz="1800" dirty="0" smtClean="0"/>
              <a:t>swarm-manager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755104"/>
            <a:ext cx="762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ที่ทำงานภายใต้ </a:t>
            </a:r>
            <a:r>
              <a:rPr lang="en-US" sz="2000" dirty="0" smtClean="0"/>
              <a:t>swarm cluster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node ls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844824"/>
            <a:ext cx="7488832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564904"/>
            <a:ext cx="8039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579296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promote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</a:t>
            </a:r>
            <a:r>
              <a:rPr lang="en-US" sz="1800" dirty="0" err="1" smtClean="0"/>
              <a:t>promoe</a:t>
            </a:r>
            <a:r>
              <a:rPr lang="en-US" sz="1800" dirty="0" smtClean="0"/>
              <a:t> node </a:t>
            </a:r>
            <a:r>
              <a:rPr lang="th-TH" sz="1800" dirty="0" smtClean="0"/>
              <a:t>จาก </a:t>
            </a:r>
            <a:r>
              <a:rPr lang="en-US" sz="1800" dirty="0" smtClean="0"/>
              <a:t>worker </a:t>
            </a:r>
            <a:r>
              <a:rPr lang="th-TH" sz="1800" dirty="0" smtClean="0"/>
              <a:t>กลายเป็น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demote &lt;ID&gt;: </a:t>
            </a:r>
            <a:r>
              <a:rPr lang="th-TH" sz="1800" dirty="0" smtClean="0"/>
              <a:t>ทำการ </a:t>
            </a:r>
            <a:r>
              <a:rPr lang="en-US" sz="1800" dirty="0" err="1" smtClean="0"/>
              <a:t>depromote</a:t>
            </a:r>
            <a:r>
              <a:rPr lang="en-US" sz="1800" dirty="0" smtClean="0"/>
              <a:t> node</a:t>
            </a:r>
            <a:r>
              <a:rPr lang="th-TH" sz="1800" dirty="0" smtClean="0"/>
              <a:t> จาก</a:t>
            </a:r>
            <a:r>
              <a:rPr lang="en-US" sz="1800" dirty="0" smtClean="0"/>
              <a:t> manager </a:t>
            </a:r>
            <a:r>
              <a:rPr lang="th-TH" sz="1800" dirty="0" smtClean="0"/>
              <a:t>กลายเป็น </a:t>
            </a:r>
            <a:r>
              <a:rPr lang="en-US" sz="1800" dirty="0" smtClean="0"/>
              <a:t>worker </a:t>
            </a:r>
            <a:r>
              <a:rPr lang="th-TH" sz="1800" dirty="0" smtClean="0"/>
              <a:t>ปกติ</a:t>
            </a:r>
            <a:endParaRPr lang="en-US" sz="1800" dirty="0" smtClean="0"/>
          </a:p>
          <a:p>
            <a:pPr lvl="1"/>
            <a:r>
              <a:rPr lang="en-US" sz="1800" dirty="0" smtClean="0"/>
              <a:t>Inspect &lt;ID&gt;: </a:t>
            </a:r>
            <a:r>
              <a:rPr lang="th-TH" sz="1800" dirty="0" smtClean="0"/>
              <a:t>ตรวจสอบค่าคอน</a:t>
            </a:r>
            <a:r>
              <a:rPr lang="th-TH" sz="1800" dirty="0" err="1" smtClean="0"/>
              <a:t>ฟิก</a:t>
            </a:r>
            <a:r>
              <a:rPr lang="th-TH" sz="1800" dirty="0" smtClean="0"/>
              <a:t>กูเรชั่นของ </a:t>
            </a:r>
            <a:r>
              <a:rPr lang="en-US" sz="1800" dirty="0" smtClean="0"/>
              <a:t>node</a:t>
            </a:r>
          </a:p>
          <a:p>
            <a:pPr lvl="1"/>
            <a:r>
              <a:rPr lang="en-US" sz="1800" dirty="0" smtClean="0"/>
              <a:t>ls: </a:t>
            </a:r>
            <a:r>
              <a:rPr lang="th-TH" sz="1800" dirty="0" smtClean="0"/>
              <a:t>แสดง </a:t>
            </a:r>
            <a:r>
              <a:rPr lang="en-US" sz="1800" dirty="0" smtClean="0"/>
              <a:t>node </a:t>
            </a:r>
            <a:r>
              <a:rPr lang="th-TH" sz="1800" dirty="0" smtClean="0"/>
              <a:t>ทั้งหมดภายใต้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swarm cluster</a:t>
            </a:r>
          </a:p>
          <a:p>
            <a:pPr lvl="1"/>
            <a:r>
              <a:rPr lang="en-US" sz="1800" dirty="0" err="1" smtClean="0"/>
              <a:t>ps</a:t>
            </a:r>
            <a:r>
              <a:rPr lang="en-US" sz="1800" dirty="0" smtClean="0"/>
              <a:t> &lt;ID</a:t>
            </a:r>
            <a:r>
              <a:rPr lang="en-US" sz="1800" dirty="0" smtClean="0"/>
              <a:t>&gt;: </a:t>
            </a:r>
            <a:r>
              <a:rPr lang="th-TH" sz="1800" dirty="0" smtClean="0"/>
              <a:t>แสดงงานทั้งหมดที่รันอยู่ภายใต้</a:t>
            </a:r>
            <a:r>
              <a:rPr lang="en-US" sz="1800" dirty="0" smtClean="0"/>
              <a:t> node</a:t>
            </a:r>
            <a:endParaRPr lang="th-TH" sz="1800" dirty="0" smtClean="0"/>
          </a:p>
          <a:p>
            <a:pPr lvl="1"/>
            <a:r>
              <a:rPr lang="en-US" sz="1800" dirty="0" err="1" smtClean="0"/>
              <a:t>rm</a:t>
            </a:r>
            <a:r>
              <a:rPr lang="en-US" sz="1800" dirty="0" smtClean="0"/>
              <a:t> &lt;ID&gt;: </a:t>
            </a:r>
            <a:r>
              <a:rPr lang="th-TH" sz="1800" dirty="0" smtClean="0"/>
              <a:t>ลบ</a:t>
            </a:r>
            <a:r>
              <a:rPr lang="en-US" sz="1800" dirty="0" smtClean="0"/>
              <a:t> node </a:t>
            </a:r>
            <a:r>
              <a:rPr lang="th-TH" sz="1800" dirty="0" smtClean="0"/>
              <a:t>ออกจาก </a:t>
            </a:r>
            <a:r>
              <a:rPr lang="en-US" sz="1800" dirty="0" smtClean="0"/>
              <a:t>swarm cluster</a:t>
            </a:r>
          </a:p>
          <a:p>
            <a:pPr lvl="1"/>
            <a:r>
              <a:rPr lang="en-US" sz="1800" dirty="0" smtClean="0"/>
              <a:t>update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update node information</a:t>
            </a:r>
          </a:p>
          <a:p>
            <a:pPr lvl="2"/>
            <a:r>
              <a:rPr lang="en-US" sz="1800" dirty="0" smtClean="0"/>
              <a:t>--availability &lt;status&gt;: </a:t>
            </a:r>
            <a:r>
              <a:rPr lang="th-TH" sz="1800" dirty="0" smtClean="0"/>
              <a:t>อัพเดตสถานะของ </a:t>
            </a:r>
            <a:r>
              <a:rPr lang="en-US" sz="1800" dirty="0" smtClean="0"/>
              <a:t>node (active/pause/drain)</a:t>
            </a:r>
          </a:p>
          <a:p>
            <a:pPr lvl="2"/>
            <a:r>
              <a:rPr lang="en-US" sz="1800" dirty="0" smtClean="0"/>
              <a:t>--label-add &lt;value&gt;: </a:t>
            </a:r>
            <a:r>
              <a:rPr lang="th-TH" sz="1800" dirty="0" smtClean="0"/>
              <a:t>สร้าง</a:t>
            </a:r>
            <a:r>
              <a:rPr lang="en-US" sz="1800" dirty="0"/>
              <a:t> </a:t>
            </a:r>
            <a:r>
              <a:rPr lang="en-US" sz="1800" dirty="0" smtClean="0"/>
              <a:t>custom label</a:t>
            </a:r>
            <a:r>
              <a:rPr lang="th-TH" sz="1800" dirty="0" smtClean="0"/>
              <a:t> เพื่อใช้อ้างอิงให้กับ</a:t>
            </a:r>
            <a:r>
              <a:rPr lang="en-US" sz="1800" dirty="0"/>
              <a:t> </a:t>
            </a:r>
            <a:r>
              <a:rPr lang="en-US" sz="1800" dirty="0" smtClean="0"/>
              <a:t>node </a:t>
            </a:r>
            <a:r>
              <a:rPr lang="th-TH" sz="1800" dirty="0" smtClean="0"/>
              <a:t>สำหรับการรัน</a:t>
            </a:r>
            <a:r>
              <a:rPr lang="en-US" sz="1800" dirty="0"/>
              <a:t> </a:t>
            </a:r>
            <a:r>
              <a:rPr lang="en-US" sz="1800" dirty="0" smtClean="0"/>
              <a:t>service</a:t>
            </a:r>
          </a:p>
          <a:p>
            <a:pPr lvl="2"/>
            <a:r>
              <a:rPr lang="en-US" sz="1800" dirty="0" smtClean="0"/>
              <a:t>--label-remove &lt;value&gt;: </a:t>
            </a:r>
            <a:r>
              <a:rPr lang="th-TH" sz="1800" dirty="0" smtClean="0"/>
              <a:t>ลบ</a:t>
            </a:r>
            <a:r>
              <a:rPr lang="en-US" sz="1800" dirty="0" smtClean="0"/>
              <a:t> custom label </a:t>
            </a:r>
          </a:p>
          <a:p>
            <a:pPr lvl="2"/>
            <a:r>
              <a:rPr lang="en-US" sz="1800" dirty="0" smtClean="0"/>
              <a:t>--role &lt;role&gt;: role of node (worker/manager)</a:t>
            </a:r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 initial swarm </a:t>
            </a:r>
            <a:r>
              <a:rPr lang="th-TH" sz="2000" dirty="0" smtClean="0"/>
              <a:t>ที่เครื่อง </a:t>
            </a:r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 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4941168"/>
            <a:ext cx="7128793" cy="7853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--secret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5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Join swarm-node1, swarm-node2</a:t>
            </a:r>
            <a:r>
              <a:rPr lang="th-TH" sz="2000" dirty="0" smtClean="0"/>
              <a:t> เข้าสู่</a:t>
            </a:r>
            <a:r>
              <a:rPr lang="en-US" sz="2000" dirty="0" smtClean="0"/>
              <a:t>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swarm </a:t>
            </a:r>
            <a:r>
              <a:rPr lang="th-TH" sz="2000" dirty="0" smtClean="0"/>
              <a:t>หลังจาก </a:t>
            </a:r>
            <a:r>
              <a:rPr lang="en-US" sz="2000" dirty="0" smtClean="0"/>
              <a:t>join node </a:t>
            </a:r>
            <a:r>
              <a:rPr lang="th-TH" sz="2000" dirty="0" smtClean="0"/>
              <a:t>เข้าไปเรียบร้อยแล้ว</a:t>
            </a: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\    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token SWMTKN-1-316tn4xze2w2zi7jpukxjdyoniu18k0onh5ywrxinzmau8t71f-4750wvm6fqxi8lbd3trlw7pk4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3789040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6" y="4365104"/>
            <a:ext cx="7168728" cy="17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47235"/>
            <a:ext cx="6788845" cy="19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https://docs.docker.com/engine/reference/commandline/service_create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836712"/>
            <a:ext cx="5974654" cy="502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1700808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2348880"/>
            <a:ext cx="7380312" cy="39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672332"/>
            <a:ext cx="7962900" cy="20447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99592" y="4005064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25888"/>
            <a:ext cx="544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60" y="804839"/>
            <a:ext cx="5827968" cy="51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92696"/>
            <a:ext cx="75819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792088"/>
            <a:ext cx="5842414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6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service </a:t>
            </a:r>
            <a:r>
              <a:rPr lang="th-TH" sz="2000" dirty="0" smtClean="0"/>
              <a:t>หลังจากการสร้าง</a:t>
            </a: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285293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ls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02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scale-out service </a:t>
            </a:r>
            <a:r>
              <a:rPr lang="en-US" sz="2000" dirty="0" err="1" smtClean="0"/>
              <a:t>nodejs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2212"/>
            <a:ext cx="9144000" cy="29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name from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/>
              </a:rPr>
              <a:t> </a:t>
            </a:r>
            <a:r>
              <a:rPr lang="en-US" sz="2000" dirty="0" err="1" smtClean="0">
                <a:sym typeface="Wingdings"/>
              </a:rPr>
              <a:t>nodejsnew</a:t>
            </a:r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204864"/>
            <a:ext cx="7823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limit CPU/reserve CPU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–reserve-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2 –limit-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3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nodejsnew|more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76872"/>
            <a:ext cx="83566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2881660"/>
            <a:ext cx="4106292" cy="34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service from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356905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node.id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99785"/>
            <a:ext cx="6588224" cy="43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node.hostname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170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82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66268"/>
            <a:ext cx="6780230" cy="51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9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node.id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==d4495w8xwhtjrdmadm05dip6x’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693"/>
          <a:stretch/>
        </p:blipFill>
        <p:spPr>
          <a:xfrm>
            <a:off x="-13072" y="2440514"/>
            <a:ext cx="9144000" cy="40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20688"/>
            <a:ext cx="75723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เปลี่ยน </a:t>
            </a:r>
            <a:r>
              <a:rPr lang="en-US" sz="2000" dirty="0" smtClean="0"/>
              <a:t>constraint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mtClean="0">
                <a:solidFill>
                  <a:schemeClr val="tx1"/>
                </a:solidFill>
                <a:sym typeface="Wingdings" pitchFamily="2" charset="2"/>
              </a:rPr>
              <a:t>docker service update --constraint-rm 'node.id==d4495w8xwhtjrdmadm05dip6x' --constraint-add 'node.hostname!=swarm-mng' 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335"/>
            <a:ext cx="9144000" cy="22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ตรวจสอบการทำงานของ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ภายใน</a:t>
            </a:r>
            <a:r>
              <a:rPr lang="en-US" sz="2000" dirty="0"/>
              <a:t> </a:t>
            </a:r>
            <a:r>
              <a:rPr lang="en-US" sz="2000" dirty="0" smtClean="0"/>
              <a:t>swarm cluster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244570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3" y="1556792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810535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" y="5408088"/>
            <a:ext cx="5002820" cy="4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Advance running service on swarm 1.2</a:t>
            </a:r>
          </a:p>
          <a:p>
            <a:pPr lvl="1"/>
            <a:r>
              <a:rPr lang="en-US" sz="1800" dirty="0"/>
              <a:t>Custom label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200801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swarm-node2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27584" y="3814018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inspect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swarm-mng|grep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swarm-node1|grep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swarm-node2|grep storage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25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0" y="1916832"/>
            <a:ext cx="84836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6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992889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xxx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6951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’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2690"/>
            <a:ext cx="9144000" cy="25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’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570"/>
            <a:ext cx="9144000" cy="25045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4" y="5085184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056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บน </a:t>
            </a:r>
            <a:r>
              <a:rPr lang="en-US" sz="2000" dirty="0" smtClean="0"/>
              <a:t>swarm manager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--subnet=192.168.100.0/24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408"/>
            <a:ext cx="9144000" cy="20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new service</a:t>
            </a:r>
            <a:r>
              <a:rPr lang="th-TH" sz="2000" dirty="0" smtClean="0"/>
              <a:t> เพื่อใช้งาน</a:t>
            </a:r>
            <a:r>
              <a:rPr lang="en-US" sz="2000" dirty="0" smtClean="0"/>
              <a:t> swarm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6"/>
            <a:ext cx="7200801" cy="10422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--replicas=2 --network-add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4904"/>
            <a:ext cx="9144000" cy="1166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1914"/>
            <a:ext cx="9144000" cy="1089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3176"/>
            <a:ext cx="9144000" cy="125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</a:t>
            </a:r>
            <a:r>
              <a:rPr lang="th-TH" sz="2000" dirty="0" smtClean="0"/>
              <a:t> และทดสอบ</a:t>
            </a:r>
            <a:r>
              <a:rPr lang="en-US" sz="2000" dirty="0" smtClean="0"/>
              <a:t> Ping </a:t>
            </a:r>
            <a:r>
              <a:rPr lang="th-TH" sz="2000" dirty="0" smtClean="0"/>
              <a:t>ข้าม</a:t>
            </a:r>
            <a:r>
              <a:rPr lang="en-US" sz="2000" dirty="0" smtClean="0"/>
              <a:t> node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7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inspect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nodejs.1.xx|grep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IPAddress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exec nodejs.1.xxx ping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29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9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Developer</a:t>
            </a:r>
            <a:endParaRPr lang="th-TH" dirty="0" smtClean="0"/>
          </a:p>
          <a:p>
            <a:pPr lvl="1"/>
            <a:r>
              <a:rPr lang="th-TH" sz="1800" dirty="0" smtClean="0"/>
              <a:t>สร้าง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สำหรับโปรแกรม</a:t>
            </a:r>
            <a:r>
              <a:rPr lang="en-US" sz="1800" dirty="0" smtClean="0"/>
              <a:t> (build)</a:t>
            </a:r>
          </a:p>
          <a:p>
            <a:pPr lvl="1"/>
            <a:r>
              <a:rPr lang="th-TH" sz="1800" dirty="0" smtClean="0"/>
              <a:t>เริ่มรัน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สำหรับพัฒนาโปรแกรม</a:t>
            </a:r>
            <a:r>
              <a:rPr lang="en-US" sz="1800" dirty="0" smtClean="0"/>
              <a:t> (run)</a:t>
            </a:r>
          </a:p>
          <a:p>
            <a:pPr lvl="1"/>
            <a:r>
              <a:rPr lang="th-TH" sz="1800" dirty="0" smtClean="0"/>
              <a:t>พัฒนาเสร็จเรียบร้อย สั่ง </a:t>
            </a:r>
            <a:r>
              <a:rPr lang="en-US" sz="1800" dirty="0" smtClean="0"/>
              <a:t>save version </a:t>
            </a:r>
            <a:r>
              <a:rPr lang="th-TH" sz="1800" dirty="0" smtClean="0"/>
              <a:t>เพื่อเตรียมนำขึ้นใช้งาน </a:t>
            </a:r>
            <a:r>
              <a:rPr lang="en-US" sz="1800" dirty="0" smtClean="0"/>
              <a:t>(commit)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Operation</a:t>
            </a:r>
          </a:p>
          <a:p>
            <a:pPr lvl="1"/>
            <a:r>
              <a:rPr lang="th-TH" sz="1800" dirty="0" smtClean="0"/>
              <a:t>เริ่มรัน</a:t>
            </a:r>
            <a:r>
              <a:rPr lang="en-US" sz="1800" dirty="0" smtClean="0"/>
              <a:t> template </a:t>
            </a:r>
            <a:r>
              <a:rPr lang="th-TH" sz="1800" dirty="0" smtClean="0"/>
              <a:t>ที่ได้รับจาก </a:t>
            </a:r>
            <a:r>
              <a:rPr lang="en-US" sz="1800" dirty="0" smtClean="0"/>
              <a:t>developer (run) </a:t>
            </a:r>
            <a:r>
              <a:rPr lang="th-TH" sz="1800" dirty="0" smtClean="0"/>
              <a:t>บนเครื่อง </a:t>
            </a:r>
            <a:r>
              <a:rPr lang="en-US" sz="1800" dirty="0" smtClean="0"/>
              <a:t>production</a:t>
            </a:r>
          </a:p>
          <a:p>
            <a:pPr lvl="1"/>
            <a:r>
              <a:rPr lang="th-TH" sz="1800" dirty="0" smtClean="0"/>
              <a:t>หยุดการให้บริการโปรแกรม </a:t>
            </a:r>
            <a:r>
              <a:rPr lang="en-US" sz="1800" dirty="0" smtClean="0"/>
              <a:t>(stop, kill)</a:t>
            </a:r>
          </a:p>
          <a:p>
            <a:pPr lvl="1"/>
            <a:r>
              <a:rPr lang="th-TH" sz="1800" dirty="0" smtClean="0"/>
              <a:t>ลบโปรแกรมออกจากเครื่อง</a:t>
            </a:r>
            <a:r>
              <a:rPr lang="en-US" sz="1800" dirty="0" smtClean="0"/>
              <a:t> production (</a:t>
            </a:r>
            <a:r>
              <a:rPr lang="en-US" sz="1800" dirty="0" err="1" smtClean="0"/>
              <a:t>rm</a:t>
            </a:r>
            <a:r>
              <a:rPr lang="en-US" sz="1800" dirty="0" smtClean="0"/>
              <a:t>, </a:t>
            </a:r>
            <a:r>
              <a:rPr lang="en-US" sz="1800" dirty="0" err="1" smtClean="0"/>
              <a:t>rmi</a:t>
            </a:r>
            <a:r>
              <a:rPr lang="en-US" sz="18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303514"/>
            <a:ext cx="3528392" cy="1861790"/>
          </a:xfrm>
          <a:prstGeom prst="rect">
            <a:avLst/>
          </a:prstGeom>
        </p:spPr>
      </p:pic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IPVS &amp; Route Mesh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49" y="1155700"/>
            <a:ext cx="4480035" cy="24789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540" y="3778622"/>
            <a:ext cx="4704260" cy="256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6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IPVS &amp; Route Mesh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052736"/>
            <a:ext cx="5904656" cy="52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9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Add redundancy swarm manager in swarm cluster</a:t>
            </a:r>
          </a:p>
          <a:p>
            <a:pPr lvl="1"/>
            <a:r>
              <a:rPr lang="th-TH" sz="1800" dirty="0" smtClean="0"/>
              <a:t>ทำการ</a:t>
            </a:r>
            <a:r>
              <a:rPr lang="en-US" sz="1800" dirty="0" smtClean="0"/>
              <a:t> join node </a:t>
            </a:r>
            <a:r>
              <a:rPr lang="th-TH" sz="1800" dirty="0" smtClean="0"/>
              <a:t>เข้าไปเป็น </a:t>
            </a:r>
            <a:r>
              <a:rPr lang="en-US" sz="1800" dirty="0" smtClean="0"/>
              <a:t>manager swarm cluster </a:t>
            </a:r>
            <a:r>
              <a:rPr lang="th-TH" sz="1800" dirty="0" smtClean="0"/>
              <a:t>ด้วยคำสั่ง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r>
              <a:rPr lang="th-TH" sz="1800" dirty="0" smtClean="0"/>
              <a:t>ตรวจสอบค่า </a:t>
            </a:r>
            <a:r>
              <a:rPr lang="en-US" sz="1800" dirty="0" smtClean="0"/>
              <a:t>token</a:t>
            </a:r>
            <a:r>
              <a:rPr lang="th-TH" sz="1800" dirty="0" smtClean="0"/>
              <a:t> เพื่อ </a:t>
            </a:r>
            <a:r>
              <a:rPr lang="en-US" sz="1800" dirty="0" smtClean="0"/>
              <a:t>join swarm</a:t>
            </a:r>
            <a:r>
              <a:rPr lang="th-TH" sz="18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27584" y="187426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6912"/>
            <a:ext cx="9144000" cy="19140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" y="5056212"/>
            <a:ext cx="8007300" cy="10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th-TH" sz="1800" dirty="0"/>
              <a:t>ทำการ</a:t>
            </a:r>
            <a:r>
              <a:rPr lang="en-US" sz="1800" dirty="0"/>
              <a:t> </a:t>
            </a:r>
            <a:r>
              <a:rPr lang="en-US" sz="1800" dirty="0" smtClean="0"/>
              <a:t>change role node </a:t>
            </a:r>
            <a:r>
              <a:rPr lang="th-TH" sz="1800" dirty="0" smtClean="0"/>
              <a:t>จาก</a:t>
            </a:r>
            <a:r>
              <a:rPr lang="en-US" sz="1800" dirty="0" smtClean="0"/>
              <a:t> worker </a:t>
            </a:r>
            <a:r>
              <a:rPr lang="en-US" sz="1800" dirty="0" smtClean="0">
                <a:sym typeface="Wingdings"/>
              </a:rPr>
              <a:t> manager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916832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--role manager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636912"/>
            <a:ext cx="86233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Shutting down major manager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Other will take 5 min. Other manager will select new leader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44824"/>
            <a:ext cx="80518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746976"/>
            <a:ext cx="7446218" cy="1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When old swarm-</a:t>
            </a:r>
            <a:r>
              <a:rPr lang="en-US" sz="1800" dirty="0" err="1" smtClean="0"/>
              <a:t>mng</a:t>
            </a:r>
            <a:r>
              <a:rPr lang="en-US" sz="1800" dirty="0" smtClean="0"/>
              <a:t> is back to online. It will back to “Reachable state”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97732"/>
            <a:ext cx="5688632" cy="45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</a:t>
            </a:r>
            <a:endParaRPr lang="en-US" sz="2000" dirty="0"/>
          </a:p>
          <a:p>
            <a:pPr lvl="1"/>
            <a:r>
              <a:rPr lang="en-US" sz="1800" dirty="0" smtClean="0"/>
              <a:t>Update node to worker and set “Drain” to node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Leave swarm on node “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”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844825"/>
            <a:ext cx="6368256" cy="1930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" y="4365104"/>
            <a:ext cx="3610744" cy="6707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84" y="5126214"/>
            <a:ext cx="6215856" cy="137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Shipyard </a:t>
            </a:r>
            <a:r>
              <a:rPr lang="th-TH" sz="2000" dirty="0" smtClean="0"/>
              <a:t>เป็น</a:t>
            </a:r>
            <a:r>
              <a:rPr lang="en-US" sz="2000" dirty="0" smtClean="0"/>
              <a:t> open source management </a:t>
            </a:r>
            <a:r>
              <a:rPr lang="th-TH" sz="2000" dirty="0" smtClean="0"/>
              <a:t>ที่สามารถใช้บริหารจัดการ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ผ่านหน้า</a:t>
            </a:r>
            <a:r>
              <a:rPr lang="en-US" sz="2000" dirty="0" smtClean="0"/>
              <a:t> GUI web </a:t>
            </a:r>
            <a:r>
              <a:rPr lang="th-TH" sz="2000" dirty="0" smtClean="0"/>
              <a:t>ได้อย่างมีประสิทธิภาพแบบ </a:t>
            </a:r>
            <a:r>
              <a:rPr lang="en-US" sz="2000" dirty="0" smtClean="0"/>
              <a:t>On premise </a:t>
            </a:r>
          </a:p>
          <a:p>
            <a:r>
              <a:rPr lang="th-TH" sz="2000" dirty="0" smtClean="0"/>
              <a:t>การใช้งาน</a:t>
            </a:r>
            <a:r>
              <a:rPr lang="en-US" sz="2000" dirty="0" smtClean="0"/>
              <a:t> shipyard </a:t>
            </a:r>
            <a:r>
              <a:rPr lang="th-TH" sz="2000" dirty="0" smtClean="0"/>
              <a:t>จะใช้การ</a:t>
            </a:r>
            <a:r>
              <a:rPr lang="en-US" sz="2000" dirty="0" smtClean="0"/>
              <a:t> curl install </a:t>
            </a:r>
            <a:r>
              <a:rPr lang="th-TH" sz="2000" dirty="0" smtClean="0"/>
              <a:t>ผ่านหน้าเว็บ</a:t>
            </a:r>
            <a:endParaRPr lang="en-US" sz="2000" dirty="0" smtClean="0"/>
          </a:p>
          <a:p>
            <a:r>
              <a:rPr lang="en-US" sz="2000" dirty="0"/>
              <a:t>curl -</a:t>
            </a:r>
            <a:r>
              <a:rPr lang="en-US" sz="2000" dirty="0" err="1"/>
              <a:t>sSL</a:t>
            </a:r>
            <a:r>
              <a:rPr lang="en-US" sz="2000" dirty="0"/>
              <a:t> https://shipyard-</a:t>
            </a:r>
            <a:r>
              <a:rPr lang="en-US" sz="2000" dirty="0" err="1"/>
              <a:t>project.com</a:t>
            </a:r>
            <a:r>
              <a:rPr lang="en-US" sz="2000" dirty="0"/>
              <a:t>/deploy | </a:t>
            </a:r>
            <a:r>
              <a:rPr lang="en-US" sz="2000" dirty="0" err="1" smtClean="0"/>
              <a:t>sh</a:t>
            </a:r>
            <a:r>
              <a:rPr lang="en-US" sz="2000" dirty="0" smtClean="0"/>
              <a:t> </a:t>
            </a:r>
            <a:r>
              <a:rPr lang="en-US" sz="2000" dirty="0"/>
              <a:t>-</a:t>
            </a:r>
            <a:r>
              <a:rPr lang="en-US" sz="2000" dirty="0" smtClean="0"/>
              <a:t>s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60" y="3033625"/>
            <a:ext cx="5724128" cy="33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254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08720"/>
            <a:ext cx="653445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77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 descr="DevOps-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064896" cy="43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Shipyard </a:t>
            </a:r>
            <a:r>
              <a:rPr lang="en-US" dirty="0" smtClean="0"/>
              <a:t>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8" y="908720"/>
            <a:ext cx="8244408" cy="550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6134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77" y="908720"/>
            <a:ext cx="6959646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7329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09" y="908720"/>
            <a:ext cx="7054181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4734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124744"/>
            <a:ext cx="91059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06515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  <a:endParaRPr lang="en-US" dirty="0"/>
          </a:p>
          <a:p>
            <a:r>
              <a:rPr lang="en-US" dirty="0"/>
              <a:t>Registry</a:t>
            </a:r>
          </a:p>
          <a:p>
            <a:r>
              <a:rPr lang="en-US" dirty="0"/>
              <a:t>Swarm</a:t>
            </a:r>
          </a:p>
          <a:p>
            <a:pPr lvl="1"/>
            <a:r>
              <a:rPr lang="en-US" dirty="0"/>
              <a:t>Conceptual of Swarm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r>
              <a:rPr lang="en-US" dirty="0"/>
              <a:t>Container Scheduling</a:t>
            </a:r>
          </a:p>
          <a:p>
            <a:pPr lvl="1"/>
            <a:r>
              <a:rPr lang="en-US" dirty="0"/>
              <a:t>Container Load balance</a:t>
            </a:r>
          </a:p>
          <a:p>
            <a:pPr lvl="1"/>
            <a:r>
              <a:rPr lang="en-US" dirty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  <a:endParaRPr lang="en-US" dirty="0"/>
          </a:p>
          <a:p>
            <a:r>
              <a:rPr lang="en-US" sz="2600" dirty="0" smtClean="0"/>
              <a:t>Shipyard </a:t>
            </a:r>
            <a:r>
              <a:rPr lang="en-US" sz="2600" dirty="0"/>
              <a:t>for Docker</a:t>
            </a:r>
          </a:p>
          <a:p>
            <a:r>
              <a:rPr lang="en-US" sz="2600" dirty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Q&amp;A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Engine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Client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	</a:t>
            </a:r>
            <a:r>
              <a:rPr lang="en-US" altLang="en-US" sz="2000" dirty="0" smtClean="0"/>
              <a:t> (CLI &amp; GUI)</a:t>
            </a: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Daemon</a:t>
            </a:r>
          </a:p>
          <a:p>
            <a:pPr marL="0" indent="0">
              <a:buFontTx/>
              <a:buNone/>
              <a:defRPr/>
            </a:pP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Hub  </a:t>
            </a:r>
            <a:endParaRPr lang="en-US" altLang="en-US" sz="2000" dirty="0" smtClean="0"/>
          </a:p>
          <a:p>
            <a:pPr marL="0" indent="0">
              <a:buFontTx/>
              <a:buNone/>
              <a:defRPr/>
            </a:pPr>
            <a:r>
              <a:rPr lang="en-US" altLang="en-US" sz="2000" dirty="0" smtClean="0"/>
              <a:t>     –   Cloud service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    </a:t>
            </a:r>
            <a:r>
              <a:rPr lang="en-US" altLang="en-US" sz="2000" dirty="0"/>
              <a:t>–   </a:t>
            </a:r>
            <a:r>
              <a:rPr lang="en-US" altLang="en-US" sz="2000" dirty="0" smtClean="0"/>
              <a:t>Private Registry</a:t>
            </a:r>
          </a:p>
          <a:p>
            <a:pPr marL="0" indent="0">
              <a:buFontTx/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IN" sz="2000" dirty="0" err="1" smtClean="0"/>
              <a:t>Docker</a:t>
            </a:r>
            <a:r>
              <a:rPr lang="en-IN" sz="2000" dirty="0" smtClean="0"/>
              <a:t> images</a:t>
            </a:r>
          </a:p>
          <a:p>
            <a:pPr>
              <a:defRPr/>
            </a:pPr>
            <a:endParaRPr lang="en-IN" sz="2000" dirty="0"/>
          </a:p>
          <a:p>
            <a:pPr>
              <a:defRPr/>
            </a:pPr>
            <a:r>
              <a:rPr lang="en-IN" sz="2000" dirty="0" err="1"/>
              <a:t>Docker</a:t>
            </a:r>
            <a:r>
              <a:rPr lang="en-IN" sz="2000" dirty="0"/>
              <a:t> containers</a:t>
            </a: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936" y="1092753"/>
            <a:ext cx="5040560" cy="204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0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Cool of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รวบรวมทุกสิ่งที่จำเป็นต้องใช้ในการรันโปรแกรมไว้ใต้ </a:t>
            </a:r>
            <a:r>
              <a:rPr lang="en-US" sz="2000" dirty="0" smtClean="0"/>
              <a:t>container</a:t>
            </a:r>
            <a:r>
              <a:rPr lang="th-TH" sz="2000" dirty="0" smtClean="0"/>
              <a:t> </a:t>
            </a:r>
            <a:r>
              <a:rPr lang="en-US" sz="2000" dirty="0" smtClean="0"/>
              <a:t>(component, library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r>
              <a:rPr lang="th-TH" sz="2000" dirty="0" smtClean="0"/>
              <a:t>ขนาดไฟล์</a:t>
            </a:r>
            <a:r>
              <a:rPr lang="en-US" sz="2000" dirty="0" smtClean="0"/>
              <a:t> container </a:t>
            </a:r>
            <a:r>
              <a:rPr lang="th-TH" sz="2000" dirty="0" smtClean="0"/>
              <a:t>มีขนาดเล็กมาก (เทียบกับขนาดไฟล์ของ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หรือ </a:t>
            </a:r>
            <a:r>
              <a:rPr lang="en-US" sz="2000" dirty="0" err="1" smtClean="0"/>
              <a:t>os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/>
              <a:t>o</a:t>
            </a:r>
            <a:r>
              <a:rPr lang="en-US" sz="2000" dirty="0" smtClean="0"/>
              <a:t>verhead </a:t>
            </a:r>
            <a:r>
              <a:rPr lang="th-TH" sz="2000" dirty="0" smtClean="0"/>
              <a:t>ในการรันโปรแกรมทรัพยากรต่ำ</a:t>
            </a:r>
          </a:p>
          <a:p>
            <a:r>
              <a:rPr lang="th-TH" sz="2000" dirty="0" smtClean="0"/>
              <a:t>ลดระยะเวลาในการติดตั้งและทดสอบโปรแกรม</a:t>
            </a:r>
            <a:endParaRPr lang="th-TH" sz="2000" b="1" dirty="0" smtClean="0"/>
          </a:p>
          <a:p>
            <a:r>
              <a:rPr lang="th-TH" sz="2000" dirty="0" smtClean="0"/>
              <a:t>ส่งมอบโปรแกรมไปทำงานบนเครื่องแม่ข่าย</a:t>
            </a:r>
            <a:r>
              <a:rPr lang="en-US" sz="2000" dirty="0" smtClean="0"/>
              <a:t> production</a:t>
            </a:r>
            <a:r>
              <a:rPr lang="th-TH" sz="2000" dirty="0" smtClean="0"/>
              <a:t> ได้โดยไม่มีความจำเป็นต้องปรับแต่งระบบใหม่ </a:t>
            </a:r>
            <a:r>
              <a:rPr lang="en-US" sz="2000" dirty="0" smtClean="0"/>
              <a:t>(zero configure)</a:t>
            </a:r>
            <a:endParaRPr lang="th-TH" sz="2000" dirty="0" smtClean="0"/>
          </a:p>
          <a:p>
            <a:r>
              <a:rPr lang="th-TH" sz="2000" dirty="0" smtClean="0"/>
              <a:t>สามารถรันโปรแกรมได้บนเครื่องแม่ข่ายทุกๆระบบปฎิบัติการฯ ที่ติดตั้ง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</a:t>
            </a:r>
          </a:p>
          <a:p>
            <a:r>
              <a:rPr lang="th-TH" sz="2000" dirty="0" smtClean="0"/>
              <a:t>สามารถ </a:t>
            </a:r>
            <a:r>
              <a:rPr lang="en-US" sz="2000" dirty="0" smtClean="0"/>
              <a:t>scale-out</a:t>
            </a:r>
            <a:r>
              <a:rPr lang="th-TH" sz="2000" dirty="0" smtClean="0"/>
              <a:t> ได้ง่ายในอนาคต</a:t>
            </a:r>
          </a:p>
          <a:p>
            <a:r>
              <a:rPr lang="en-US" sz="2000" dirty="0" smtClean="0"/>
              <a:t>World open for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!!!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Load balance</a:t>
            </a:r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</a:p>
          <a:p>
            <a:r>
              <a:rPr lang="en-US" sz="2600" dirty="0" smtClean="0"/>
              <a:t>Shipyard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of Concern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97666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Screen Shot 2014-12-16 at 2.08.45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" y="1268760"/>
            <a:ext cx="9094787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1" y="1265528"/>
            <a:ext cx="6190477" cy="46476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052736"/>
            <a:ext cx="8966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Docker Engine</a:t>
            </a:r>
          </a:p>
          <a:p>
            <a:pPr lvl="1"/>
            <a:r>
              <a:rPr lang="th-TH" sz="1800" dirty="0" smtClean="0"/>
              <a:t>ปรับ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-daemon </a:t>
            </a:r>
            <a:r>
              <a:rPr lang="th-TH" sz="1800" dirty="0" smtClean="0"/>
              <a:t>ในการรัน</a:t>
            </a:r>
            <a:r>
              <a:rPr lang="th-TH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ใหม่เป็น </a:t>
            </a:r>
            <a:r>
              <a:rPr lang="en-US" sz="1800" dirty="0" smtClean="0"/>
              <a:t>“Contained / </a:t>
            </a:r>
            <a:r>
              <a:rPr lang="en-US" sz="1800" dirty="0" err="1" smtClean="0"/>
              <a:t>RunC</a:t>
            </a:r>
            <a:r>
              <a:rPr lang="en-US" sz="1800" dirty="0" smtClean="0"/>
              <a:t>” </a:t>
            </a:r>
            <a:r>
              <a:rPr lang="th-TH" sz="1800" dirty="0" smtClean="0"/>
              <a:t>ตามมาตรฐาน </a:t>
            </a:r>
            <a:r>
              <a:rPr lang="en-US" sz="1800" dirty="0" smtClean="0"/>
              <a:t>Open Container Initiative (OCI)</a:t>
            </a:r>
            <a:r>
              <a:rPr lang="th-TH" sz="1800" dirty="0" smtClean="0"/>
              <a:t> เพื่อรองรับการทำงานระดับ</a:t>
            </a:r>
            <a:r>
              <a:rPr lang="en-US" sz="1800" dirty="0" smtClean="0"/>
              <a:t> Enterprise (Start container 1000 concurrent / 126 – 140 containers per second)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RunC</a:t>
            </a:r>
            <a:r>
              <a:rPr lang="en-US" sz="1800" dirty="0" smtClean="0"/>
              <a:t> tool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CLI </a:t>
            </a:r>
            <a:r>
              <a:rPr lang="th-TH" sz="1800" dirty="0" smtClean="0"/>
              <a:t>เพื่อทำการ </a:t>
            </a:r>
            <a:r>
              <a:rPr lang="en-US" sz="1800" dirty="0" smtClean="0"/>
              <a:t>customize container </a:t>
            </a:r>
            <a:r>
              <a:rPr lang="th-TH" sz="1800" dirty="0" smtClean="0"/>
              <a:t>ในการรันได้</a:t>
            </a:r>
          </a:p>
          <a:p>
            <a:pPr lvl="1"/>
            <a:r>
              <a:rPr lang="th-TH" sz="1800" dirty="0" smtClean="0"/>
              <a:t>แยกชั้นการทำงานระหว่าง</a:t>
            </a:r>
            <a:r>
              <a:rPr lang="en-US" sz="1800" dirty="0" smtClean="0"/>
              <a:t> Container / Docker-Engine </a:t>
            </a:r>
            <a:r>
              <a:rPr lang="th-TH" sz="1800" dirty="0" smtClean="0"/>
              <a:t>ออกจากกันทำให้สามารถ </a:t>
            </a:r>
            <a:r>
              <a:rPr lang="en-US" sz="1800" dirty="0" smtClean="0"/>
              <a:t>maintenance </a:t>
            </a:r>
            <a:r>
              <a:rPr lang="th-TH" sz="1800" dirty="0" smtClean="0"/>
              <a:t>ได้อย่างอิสระ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inspect </a:t>
            </a:r>
            <a:r>
              <a:rPr lang="th-TH" sz="1800" dirty="0" smtClean="0"/>
              <a:t>เพื่อแสดงสถานะของ </a:t>
            </a:r>
            <a:r>
              <a:rPr lang="en-US" sz="1800" dirty="0" smtClean="0"/>
              <a:t>container (</a:t>
            </a:r>
            <a:r>
              <a:rPr lang="th-TH" sz="1800" dirty="0" smtClean="0"/>
              <a:t>กรณีใช้</a:t>
            </a:r>
            <a:r>
              <a:rPr lang="en-US" sz="1800" dirty="0" smtClean="0"/>
              <a:t> API)</a:t>
            </a:r>
          </a:p>
          <a:p>
            <a:endParaRPr lang="en-US" sz="2000" dirty="0" smtClean="0"/>
          </a:p>
          <a:p>
            <a:r>
              <a:rPr lang="en-US" sz="2000" dirty="0" smtClean="0"/>
              <a:t>Docker </a:t>
            </a:r>
            <a:r>
              <a:rPr lang="en-US" sz="2000" dirty="0"/>
              <a:t>Network</a:t>
            </a:r>
          </a:p>
          <a:p>
            <a:pPr lvl="1"/>
            <a:r>
              <a:rPr lang="th-TH" sz="1800" dirty="0" smtClean="0"/>
              <a:t>รองรับการทำ </a:t>
            </a:r>
            <a:r>
              <a:rPr lang="en-US" sz="1800" dirty="0" err="1" smtClean="0"/>
              <a:t>Dns</a:t>
            </a:r>
            <a:r>
              <a:rPr lang="en-US" sz="1800" dirty="0" smtClean="0"/>
              <a:t> round-robin (container level)</a:t>
            </a:r>
          </a:p>
          <a:p>
            <a:pPr lvl="1"/>
            <a:r>
              <a:rPr lang="en-US" sz="1800" dirty="0" smtClean="0"/>
              <a:t>VLAN support (Experiment)</a:t>
            </a:r>
          </a:p>
          <a:p>
            <a:pPr lvl="1"/>
            <a:r>
              <a:rPr lang="en-US" sz="1800" dirty="0" smtClean="0"/>
              <a:t>IPV6 resolve </a:t>
            </a:r>
            <a:r>
              <a:rPr lang="th-TH" sz="1800" dirty="0" smtClean="0"/>
              <a:t>ผ่าน</a:t>
            </a:r>
            <a:r>
              <a:rPr lang="en-US" sz="1800" dirty="0" smtClean="0"/>
              <a:t> DNS </a:t>
            </a:r>
            <a:r>
              <a:rPr lang="th-TH" sz="1800" dirty="0" smtClean="0"/>
              <a:t>ได้ </a:t>
            </a:r>
            <a:r>
              <a:rPr lang="en-US" sz="1800" dirty="0" smtClean="0"/>
              <a:t>(AAAA records)</a:t>
            </a:r>
          </a:p>
          <a:p>
            <a:pPr lvl="1"/>
            <a:r>
              <a:rPr lang="en-US" sz="1800" dirty="0" smtClean="0"/>
              <a:t>Label Network / storage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Swarm (1.2)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(production)</a:t>
            </a:r>
            <a:endParaRPr lang="en-US" sz="1200" dirty="0" smtClean="0"/>
          </a:p>
          <a:p>
            <a:pPr lvl="1"/>
            <a:r>
              <a:rPr lang="th-TH" sz="2000" dirty="0" smtClean="0"/>
              <a:t>ปรับปรุง </a:t>
            </a:r>
            <a:r>
              <a:rPr lang="en-US" sz="2000" dirty="0" smtClean="0"/>
              <a:t>error message </a:t>
            </a:r>
            <a:r>
              <a:rPr lang="th-TH" sz="2000" dirty="0" smtClean="0"/>
              <a:t>ในการทำงานของ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Docker-Machine</a:t>
            </a:r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Plugin </a:t>
            </a:r>
            <a:r>
              <a:rPr lang="th-TH" sz="1800" dirty="0" smtClean="0"/>
              <a:t>ในการทำงานร่วมกับ </a:t>
            </a:r>
            <a:r>
              <a:rPr lang="en-US" sz="1800" dirty="0" smtClean="0"/>
              <a:t>cloud (Azure, </a:t>
            </a:r>
            <a:r>
              <a:rPr lang="en-US" sz="1800" dirty="0" err="1" smtClean="0"/>
              <a:t>Digitalocean</a:t>
            </a:r>
            <a:r>
              <a:rPr lang="en-US" sz="1800" dirty="0" smtClean="0"/>
              <a:t>, AmazonC2, Google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เพิ่มคำสั่งบน </a:t>
            </a:r>
            <a:r>
              <a:rPr lang="en-US" sz="1800" dirty="0" smtClean="0"/>
              <a:t>on premise </a:t>
            </a:r>
            <a:r>
              <a:rPr lang="th-TH" sz="1800" dirty="0" smtClean="0"/>
              <a:t>สำหรับ </a:t>
            </a:r>
            <a:r>
              <a:rPr lang="en-US" sz="1800" dirty="0" err="1" smtClean="0"/>
              <a:t>hyperv</a:t>
            </a:r>
            <a:r>
              <a:rPr lang="en-US" sz="1800" dirty="0" smtClean="0"/>
              <a:t>, </a:t>
            </a:r>
            <a:r>
              <a:rPr lang="en-US" sz="1800" dirty="0" err="1" smtClean="0"/>
              <a:t>virtualbox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Compose (1.7)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option </a:t>
            </a:r>
            <a:r>
              <a:rPr lang="th-TH" sz="1800" dirty="0" smtClean="0"/>
              <a:t>บน </a:t>
            </a:r>
            <a:r>
              <a:rPr lang="en-US" sz="1800" dirty="0" smtClean="0"/>
              <a:t>--build </a:t>
            </a:r>
            <a:r>
              <a:rPr lang="th-TH" sz="1800" dirty="0" smtClean="0"/>
              <a:t>ภายใต้คำสั่ง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up</a:t>
            </a:r>
          </a:p>
          <a:p>
            <a:pPr lvl="1"/>
            <a:r>
              <a:rPr lang="th-TH" sz="1800" dirty="0" smtClean="0"/>
              <a:t>เพิ่มคำสั่ง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exec </a:t>
            </a:r>
            <a:r>
              <a:rPr lang="th-TH" sz="1800" dirty="0" smtClean="0"/>
              <a:t>เพื่อทำงานแบบเดียวกับ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exec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 smtClean="0"/>
              <a:t>Registry (2.4)</a:t>
            </a:r>
            <a:endParaRPr lang="en-US" sz="2000" dirty="0"/>
          </a:p>
          <a:p>
            <a:pPr lvl="1"/>
            <a:r>
              <a:rPr lang="th-TH" sz="1800" dirty="0" smtClean="0"/>
              <a:t>เพิ่มเติมการทำ </a:t>
            </a:r>
            <a:r>
              <a:rPr lang="en-US" sz="1800" dirty="0" smtClean="0"/>
              <a:t>garbage-collection (GC)</a:t>
            </a:r>
            <a:r>
              <a:rPr lang="th-TH" sz="1800" dirty="0" smtClean="0"/>
              <a:t> เพื่อลบ</a:t>
            </a:r>
            <a:r>
              <a:rPr lang="en-US" sz="1800" dirty="0" smtClean="0"/>
              <a:t> image layer </a:t>
            </a:r>
            <a:r>
              <a:rPr lang="th-TH" sz="1800" dirty="0" smtClean="0"/>
              <a:t>ที่ไม่ได้ใช้งาน</a:t>
            </a:r>
            <a:endParaRPr lang="en-US" sz="1800" dirty="0" smtClean="0"/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S3 driver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storage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5" y="1569934"/>
            <a:ext cx="7175869" cy="40388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 Docker 1.11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Production Date: 29/7/59 (Key Feature: Orchestration/Swarm)</a:t>
            </a:r>
          </a:p>
          <a:p>
            <a:r>
              <a:rPr lang="en-US" sz="2000" dirty="0" smtClean="0"/>
              <a:t>Docker Engine</a:t>
            </a:r>
          </a:p>
          <a:p>
            <a:pPr lvl="1"/>
            <a:r>
              <a:rPr lang="en-US" sz="1800" dirty="0" smtClean="0"/>
              <a:t>Add Live restore Flag </a:t>
            </a:r>
            <a:r>
              <a:rPr lang="th-TH" sz="1800" dirty="0" smtClean="0"/>
              <a:t>เพื่อแจ้งสถานะล่าสุดให้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</a:t>
            </a:r>
            <a:r>
              <a:rPr lang="th-TH" sz="1800" dirty="0" smtClean="0"/>
              <a:t>ทราบในกรณีที่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</a:t>
            </a:r>
            <a:r>
              <a:rPr lang="th-TH" sz="1800" dirty="0" smtClean="0"/>
              <a:t> ถูก </a:t>
            </a:r>
            <a:r>
              <a:rPr lang="en-US" sz="1800" dirty="0" smtClean="0"/>
              <a:t>shutdown</a:t>
            </a:r>
            <a:r>
              <a:rPr lang="th-TH" sz="1800" dirty="0" smtClean="0"/>
              <a:t> ไป</a:t>
            </a:r>
          </a:p>
          <a:p>
            <a:pPr lvl="1"/>
            <a:r>
              <a:rPr lang="en-US" sz="1800" dirty="0" smtClean="0"/>
              <a:t>Develop file system “overlay2”</a:t>
            </a:r>
            <a:r>
              <a:rPr lang="th-TH" sz="1800" dirty="0"/>
              <a:t> </a:t>
            </a:r>
            <a:r>
              <a:rPr lang="th-TH" sz="1800" dirty="0" smtClean="0"/>
              <a:t>ต่อจาก</a:t>
            </a:r>
            <a:r>
              <a:rPr lang="en-US" sz="1800" dirty="0"/>
              <a:t> </a:t>
            </a:r>
            <a:r>
              <a:rPr lang="en-US" sz="1800" dirty="0" smtClean="0"/>
              <a:t>overlay</a:t>
            </a:r>
            <a:r>
              <a:rPr lang="th-TH" sz="1800" dirty="0"/>
              <a:t> </a:t>
            </a:r>
            <a:r>
              <a:rPr lang="th-TH" sz="1800" dirty="0" smtClean="0"/>
              <a:t>ซึ่งมีประสิทธิภาพในการจัดการ</a:t>
            </a:r>
            <a:r>
              <a:rPr lang="en-US" sz="1800" dirty="0" smtClean="0"/>
              <a:t> file system layer</a:t>
            </a:r>
            <a:r>
              <a:rPr lang="th-TH" sz="1800" dirty="0"/>
              <a:t> </a:t>
            </a:r>
            <a:r>
              <a:rPr lang="th-TH" sz="1800" dirty="0" smtClean="0"/>
              <a:t>สูงขึ้นกว่า </a:t>
            </a:r>
            <a:r>
              <a:rPr lang="en-US" sz="1800" dirty="0"/>
              <a:t>70% (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github.com/docker/docker/pull/22126)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–</a:t>
            </a:r>
            <a:r>
              <a:rPr lang="en-US" sz="1800" dirty="0" err="1" smtClean="0"/>
              <a:t>pid</a:t>
            </a:r>
            <a:r>
              <a:rPr lang="th-TH" sz="1800" dirty="0" smtClean="0"/>
              <a:t> ในการรันเพื่อให้สามารถรัน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</a:t>
            </a:r>
            <a:r>
              <a:rPr lang="th-TH" sz="1800" dirty="0" smtClean="0"/>
              <a:t>โดยระบุ</a:t>
            </a:r>
            <a:r>
              <a:rPr lang="en-US" sz="1800" dirty="0"/>
              <a:t> </a:t>
            </a:r>
            <a:r>
              <a:rPr lang="en-US" sz="1800" dirty="0" smtClean="0"/>
              <a:t>process id</a:t>
            </a:r>
            <a:endParaRPr lang="en-US" sz="1800" dirty="0"/>
          </a:p>
          <a:p>
            <a:pPr lvl="1"/>
            <a:endParaRPr lang="th-TH" sz="1800" dirty="0" smtClean="0"/>
          </a:p>
          <a:p>
            <a:r>
              <a:rPr lang="en-US" sz="2000" dirty="0" smtClean="0"/>
              <a:t>Docker Swarm</a:t>
            </a:r>
          </a:p>
          <a:p>
            <a:pPr lvl="1"/>
            <a:r>
              <a:rPr lang="en-US" sz="1800" dirty="0" smtClean="0"/>
              <a:t>Build-in swarm </a:t>
            </a:r>
            <a:r>
              <a:rPr lang="th-TH" sz="1800" dirty="0" smtClean="0"/>
              <a:t>มาภายใน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-engine</a:t>
            </a:r>
            <a:r>
              <a:rPr lang="th-TH" sz="1800" dirty="0" smtClean="0"/>
              <a:t> ซึ่งสามารถใช้งานได้ทันที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“service” </a:t>
            </a:r>
            <a:r>
              <a:rPr lang="th-TH" sz="1800" dirty="0" smtClean="0"/>
              <a:t>เพื่อรองรับการสร้าง</a:t>
            </a:r>
            <a:r>
              <a:rPr lang="en-US" sz="1800" dirty="0" smtClean="0"/>
              <a:t> container</a:t>
            </a:r>
            <a:r>
              <a:rPr lang="th-TH" sz="1800" dirty="0" smtClean="0"/>
              <a:t> บน </a:t>
            </a:r>
            <a:r>
              <a:rPr lang="en-US" sz="1800" dirty="0" smtClean="0"/>
              <a:t>swarm</a:t>
            </a:r>
            <a:endParaRPr lang="th-TH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”node”</a:t>
            </a:r>
            <a:r>
              <a:rPr lang="th-TH" sz="1800" dirty="0" smtClean="0"/>
              <a:t> เพื่อรองรับ</a:t>
            </a:r>
            <a:r>
              <a:rPr lang="en-US" sz="1800" dirty="0" smtClean="0"/>
              <a:t> swarm node (manage/worker)</a:t>
            </a:r>
          </a:p>
          <a:p>
            <a:pPr lvl="1"/>
            <a:r>
              <a:rPr lang="th-TH" sz="1800" dirty="0" smtClean="0"/>
              <a:t>รองรับการทำงานผ่าน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(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push,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bundle)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4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Volume</a:t>
            </a:r>
          </a:p>
          <a:p>
            <a:pPr lvl="1"/>
            <a:r>
              <a:rPr lang="th-TH" sz="1800" dirty="0" smtClean="0"/>
              <a:t>เพิ่มการรองรับทั้ง</a:t>
            </a:r>
            <a:r>
              <a:rPr lang="en-US" sz="1800" dirty="0" smtClean="0"/>
              <a:t> local volume/global volume (Need check driver for global volume)</a:t>
            </a:r>
          </a:p>
          <a:p>
            <a:pPr lvl="1"/>
            <a:r>
              <a:rPr lang="th-TH" sz="1800" dirty="0" smtClean="0"/>
              <a:t>เพิ่มการแสดงสถานะของ</a:t>
            </a:r>
            <a:r>
              <a:rPr lang="en-US" sz="1800" dirty="0" smtClean="0"/>
              <a:t> volume (status)</a:t>
            </a:r>
            <a:r>
              <a:rPr lang="th-TH" sz="1800" dirty="0" smtClean="0"/>
              <a:t> ผ่าน </a:t>
            </a:r>
            <a:r>
              <a:rPr lang="en-US" sz="1800" dirty="0" err="1" smtClean="0"/>
              <a:t>api</a:t>
            </a:r>
            <a:r>
              <a:rPr lang="th-TH" sz="1800" dirty="0" smtClean="0"/>
              <a:t> 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Logging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parameter --detail</a:t>
            </a:r>
            <a:r>
              <a:rPr lang="th-TH" sz="1800" dirty="0" smtClean="0"/>
              <a:t> เพื่อระบุ</a:t>
            </a:r>
            <a:r>
              <a:rPr lang="en-US" sz="1800" dirty="0" smtClean="0"/>
              <a:t> time stamp </a:t>
            </a:r>
            <a:r>
              <a:rPr lang="th-TH" sz="1800" dirty="0" smtClean="0"/>
              <a:t>ของ</a:t>
            </a:r>
            <a:r>
              <a:rPr lang="en-US" sz="1800" dirty="0"/>
              <a:t> </a:t>
            </a:r>
            <a:r>
              <a:rPr lang="en-US" sz="1800" dirty="0" smtClean="0"/>
              <a:t>log</a:t>
            </a:r>
            <a:r>
              <a:rPr lang="th-TH" sz="1800" dirty="0"/>
              <a:t> </a:t>
            </a:r>
            <a:r>
              <a:rPr lang="th-TH" sz="1800" dirty="0" smtClean="0"/>
              <a:t>ที่ออกจาก</a:t>
            </a:r>
            <a:r>
              <a:rPr lang="en-US" sz="1800" dirty="0" smtClean="0"/>
              <a:t> container</a:t>
            </a:r>
          </a:p>
          <a:p>
            <a:pPr lvl="1"/>
            <a:r>
              <a:rPr lang="th-TH" sz="1800" dirty="0" smtClean="0"/>
              <a:t>สามารถระบุการส่งล็อกไปยัง</a:t>
            </a:r>
            <a:r>
              <a:rPr lang="en-US" sz="1800" dirty="0" smtClean="0"/>
              <a:t> syslog server</a:t>
            </a:r>
            <a:r>
              <a:rPr lang="th-TH" sz="1800" dirty="0" smtClean="0"/>
              <a:t> ได้</a:t>
            </a:r>
          </a:p>
          <a:p>
            <a:pPr lvl="1"/>
            <a:r>
              <a:rPr lang="th-TH" sz="1800" dirty="0" smtClean="0"/>
              <a:t>เพิ่มการเขียน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log</a:t>
            </a:r>
            <a:r>
              <a:rPr lang="th-TH" sz="1800" dirty="0" smtClean="0"/>
              <a:t> เพื่อบันทึกความผิดพลาดในขณะสร้าง</a:t>
            </a:r>
            <a:r>
              <a:rPr lang="en-US" sz="1800" dirty="0" smtClean="0"/>
              <a:t> container </a:t>
            </a:r>
            <a:r>
              <a:rPr lang="th-TH" sz="1800" dirty="0" smtClean="0"/>
              <a:t>ได้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Network</a:t>
            </a:r>
          </a:p>
          <a:p>
            <a:pPr lvl="1"/>
            <a:r>
              <a:rPr lang="en-US" sz="1800" dirty="0" smtClean="0"/>
              <a:t>Swarm network build-in overlay</a:t>
            </a:r>
            <a:r>
              <a:rPr lang="th-TH" sz="1800" dirty="0" smtClean="0"/>
              <a:t> โดยอ</a:t>
            </a:r>
            <a:r>
              <a:rPr lang="th-TH" sz="1800" dirty="0" err="1" smtClean="0"/>
              <a:t>ัตโ</a:t>
            </a:r>
            <a:r>
              <a:rPr lang="th-TH" sz="1800" dirty="0" smtClean="0"/>
              <a:t>นม</a:t>
            </a:r>
            <a:r>
              <a:rPr lang="th-TH" sz="1800" dirty="0" err="1" smtClean="0"/>
              <a:t>ัต</a:t>
            </a:r>
            <a:r>
              <a:rPr lang="th-TH" sz="1800" dirty="0" smtClean="0"/>
              <a:t>เพื่อใช้ </a:t>
            </a:r>
            <a:r>
              <a:rPr lang="en-US" sz="1800" dirty="0" smtClean="0"/>
              <a:t>manager</a:t>
            </a:r>
            <a:r>
              <a:rPr lang="th-TH" sz="1800" dirty="0" smtClean="0"/>
              <a:t> ภายใน</a:t>
            </a:r>
            <a:r>
              <a:rPr lang="en-US" sz="1800" dirty="0" smtClean="0"/>
              <a:t> swarm</a:t>
            </a:r>
          </a:p>
          <a:p>
            <a:pPr lvl="1"/>
            <a:r>
              <a:rPr lang="en-US" sz="1800" dirty="0" err="1" smtClean="0"/>
              <a:t>MacVLAN</a:t>
            </a:r>
            <a:r>
              <a:rPr lang="en-US" sz="1800" dirty="0" smtClean="0"/>
              <a:t> driver </a:t>
            </a:r>
            <a:r>
              <a:rPr lang="th-TH" sz="1800" dirty="0" smtClean="0"/>
              <a:t>เป็น</a:t>
            </a:r>
            <a:r>
              <a:rPr lang="en-US" sz="1800" dirty="0" smtClean="0"/>
              <a:t> production feature</a:t>
            </a:r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--link-local-</a:t>
            </a:r>
            <a:r>
              <a:rPr lang="en-US" sz="1800" dirty="0" err="1" smtClean="0"/>
              <a:t>ip</a:t>
            </a:r>
            <a:r>
              <a:rPr lang="th-TH" sz="1800" dirty="0" smtClean="0"/>
              <a:t> เพื่อให้</a:t>
            </a:r>
            <a:r>
              <a:rPr lang="en-US" sz="1800" dirty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แบบพิเศษให้กับ</a:t>
            </a:r>
            <a:r>
              <a:rPr lang="en-US" sz="1800" dirty="0" smtClean="0"/>
              <a:t> customize switch</a:t>
            </a:r>
            <a:r>
              <a:rPr lang="th-TH" sz="1800" dirty="0" smtClean="0"/>
              <a:t> </a:t>
            </a: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1.12.1 </a:t>
            </a:r>
            <a:r>
              <a:rPr lang="en-US" sz="2400" dirty="0" smtClean="0"/>
              <a:t>(18/8/2016)</a:t>
            </a:r>
            <a:endParaRPr lang="th-TH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Production Date: </a:t>
            </a:r>
            <a:r>
              <a:rPr lang="en-US" sz="2000" dirty="0" smtClean="0"/>
              <a:t>18/8/59 </a:t>
            </a:r>
          </a:p>
          <a:p>
            <a:r>
              <a:rPr lang="en-US" sz="2000" dirty="0" smtClean="0"/>
              <a:t>Need </a:t>
            </a:r>
            <a:r>
              <a:rPr lang="en-US" sz="2000" dirty="0" smtClean="0"/>
              <a:t>special additional task for </a:t>
            </a:r>
            <a:r>
              <a:rPr lang="en-US" sz="2000" dirty="0"/>
              <a:t>RHEL, Fedora, CentOS, and Oracle Linux </a:t>
            </a:r>
            <a:r>
              <a:rPr lang="en-US" sz="2000" dirty="0" smtClean="0"/>
              <a:t>7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Contri</a:t>
            </a:r>
            <a:endParaRPr lang="en-US" sz="2000" dirty="0" smtClean="0"/>
          </a:p>
          <a:p>
            <a:pPr lvl="1"/>
            <a:r>
              <a:rPr lang="en-US" sz="1800" dirty="0" smtClean="0"/>
              <a:t>Official support ARM (</a:t>
            </a:r>
            <a:r>
              <a:rPr lang="en-US" sz="1800" dirty="0" err="1"/>
              <a:t>Raspbian</a:t>
            </a:r>
            <a:r>
              <a:rPr lang="en-US" sz="1800" dirty="0"/>
              <a:t> </a:t>
            </a:r>
            <a:r>
              <a:rPr lang="en-US" sz="1800" dirty="0" smtClean="0"/>
              <a:t>Jessie)</a:t>
            </a:r>
          </a:p>
          <a:p>
            <a:pPr lvl="1"/>
            <a:r>
              <a:rPr lang="th-TH" sz="1800" dirty="0" smtClean="0"/>
              <a:t>เพิ่มการแสดงสถานะของ</a:t>
            </a:r>
            <a:r>
              <a:rPr lang="en-US" sz="1800" dirty="0" smtClean="0"/>
              <a:t> volume (status)</a:t>
            </a:r>
            <a:r>
              <a:rPr lang="th-TH" sz="1800" dirty="0" smtClean="0"/>
              <a:t> ผ่าน </a:t>
            </a:r>
            <a:r>
              <a:rPr lang="en-US" sz="1800" dirty="0" err="1" smtClean="0"/>
              <a:t>api</a:t>
            </a:r>
            <a:r>
              <a:rPr lang="th-TH" sz="1800" dirty="0" smtClean="0"/>
              <a:t> 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Swarm</a:t>
            </a:r>
          </a:p>
          <a:p>
            <a:pPr lvl="1"/>
            <a:r>
              <a:rPr lang="th-TH" sz="1800" dirty="0" smtClean="0"/>
              <a:t>ปรับปรุงการ</a:t>
            </a:r>
            <a:r>
              <a:rPr lang="en-US" sz="1800" dirty="0" smtClean="0"/>
              <a:t> Fail-Over Swarm Cluster</a:t>
            </a:r>
          </a:p>
          <a:p>
            <a:pPr lvl="1"/>
            <a:r>
              <a:rPr lang="th-TH" sz="1800" dirty="0" smtClean="0"/>
              <a:t>อนุญาตให้ </a:t>
            </a:r>
            <a:r>
              <a:rPr lang="en-US" sz="1800" dirty="0" smtClean="0"/>
              <a:t>Force Remote Node</a:t>
            </a:r>
            <a:r>
              <a:rPr lang="th-TH" sz="1800" dirty="0" smtClean="0"/>
              <a:t> ได้</a:t>
            </a:r>
          </a:p>
          <a:p>
            <a:pPr lvl="1"/>
            <a:r>
              <a:rPr lang="th-TH" sz="1800" dirty="0" smtClean="0"/>
              <a:t>ปรับปรุง</a:t>
            </a:r>
            <a:r>
              <a:rPr lang="en-US" sz="1800" dirty="0" smtClean="0"/>
              <a:t> GC Raft Log</a:t>
            </a:r>
            <a:r>
              <a:rPr lang="th-TH" sz="1800" dirty="0" smtClean="0"/>
              <a:t> ระหว่าง </a:t>
            </a:r>
            <a:r>
              <a:rPr lang="en-US" sz="1800" dirty="0" smtClean="0"/>
              <a:t>Management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Network</a:t>
            </a:r>
          </a:p>
          <a:p>
            <a:pPr lvl="1"/>
            <a:r>
              <a:rPr lang="th-TH" sz="1800" dirty="0" smtClean="0"/>
              <a:t>แก้ไข </a:t>
            </a:r>
            <a:r>
              <a:rPr lang="en-US" sz="1800" dirty="0" smtClean="0"/>
              <a:t>Bug Overlay network in swarm</a:t>
            </a:r>
          </a:p>
          <a:p>
            <a:pPr lvl="1"/>
            <a:r>
              <a:rPr lang="th-TH" sz="1800" dirty="0" smtClean="0"/>
              <a:t>แก้ไข</a:t>
            </a:r>
            <a:r>
              <a:rPr lang="en-US" sz="1800" dirty="0" smtClean="0"/>
              <a:t> Unstable Publish Port </a:t>
            </a:r>
            <a:r>
              <a:rPr lang="th-TH" sz="1800" dirty="0" smtClean="0"/>
              <a:t>ใน</a:t>
            </a:r>
            <a:r>
              <a:rPr lang="en-US" sz="1800" dirty="0" smtClean="0"/>
              <a:t> swarm-mode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4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Prerequied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(64 bit)/ Mac / Linux (64 bit)machine (</a:t>
            </a:r>
            <a:r>
              <a:rPr lang="en-US" dirty="0" err="1" smtClean="0"/>
              <a:t>ubuntu</a:t>
            </a:r>
            <a:r>
              <a:rPr lang="en-US" dirty="0" smtClean="0"/>
              <a:t> / alpine prefer)</a:t>
            </a:r>
          </a:p>
          <a:p>
            <a:r>
              <a:rPr lang="en-US" dirty="0" smtClean="0"/>
              <a:t>1 email address (For register “hub.docker.com”) / hub.docker.com account</a:t>
            </a:r>
          </a:p>
          <a:p>
            <a:r>
              <a:rPr lang="en-US" dirty="0" smtClean="0"/>
              <a:t>Tool for editor (atom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shell (putty / terminal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transfer file (</a:t>
            </a:r>
            <a:r>
              <a:rPr lang="en-US" dirty="0" err="1" smtClean="0"/>
              <a:t>winscp</a:t>
            </a:r>
            <a:r>
              <a:rPr lang="en-US" dirty="0" smtClean="0"/>
              <a:t> / </a:t>
            </a:r>
            <a:r>
              <a:rPr lang="en-US" dirty="0" err="1" smtClean="0"/>
              <a:t>scp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Basic understand for </a:t>
            </a:r>
            <a:r>
              <a:rPr lang="en-US" dirty="0" err="1" smtClean="0"/>
              <a:t>linux</a:t>
            </a:r>
            <a:r>
              <a:rPr lang="en-US" dirty="0" smtClean="0"/>
              <a:t> operate</a:t>
            </a:r>
          </a:p>
          <a:p>
            <a:r>
              <a:rPr lang="en-US" dirty="0" smtClean="0"/>
              <a:t>Basic text editor skill (vim prefer) and </a:t>
            </a:r>
            <a:r>
              <a:rPr lang="en-US" dirty="0" err="1" smtClean="0"/>
              <a:t>linux</a:t>
            </a:r>
            <a:r>
              <a:rPr lang="en-US" dirty="0" smtClean="0"/>
              <a:t> structure</a:t>
            </a:r>
          </a:p>
          <a:p>
            <a:r>
              <a:rPr lang="en-US" dirty="0" smtClean="0"/>
              <a:t>Internet for download / upload image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Older Version 1.9XX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 file on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(migrator tool 1.10) </a:t>
            </a:r>
          </a:p>
          <a:p>
            <a:r>
              <a:rPr lang="en-US" sz="2000" dirty="0" smtClean="0"/>
              <a:t>Tool </a:t>
            </a:r>
            <a:r>
              <a:rPr lang="th-TH" sz="2000" dirty="0" smtClean="0"/>
              <a:t>จะทำการคำนวณค่า</a:t>
            </a:r>
            <a:r>
              <a:rPr lang="en-US" sz="2000" dirty="0" smtClean="0"/>
              <a:t> hash 256 checksum </a:t>
            </a:r>
            <a:r>
              <a:rPr lang="th-TH" sz="2000" dirty="0" smtClean="0"/>
              <a:t>ของ </a:t>
            </a:r>
            <a:r>
              <a:rPr lang="en-US" sz="2000" dirty="0" smtClean="0"/>
              <a:t>image </a:t>
            </a:r>
            <a:r>
              <a:rPr lang="th-TH" sz="2000" dirty="0" smtClean="0"/>
              <a:t>ใหม่ โดยขึ้นอยู่กับขนาดไฟล์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ที่เก้บไว้บนเครื่อง </a:t>
            </a:r>
            <a:r>
              <a:rPr lang="en-US" sz="2000" dirty="0" smtClean="0"/>
              <a:t>(process rate 100 MB/s)</a:t>
            </a:r>
          </a:p>
          <a:p>
            <a:pPr lvl="1"/>
            <a:r>
              <a:rPr lang="en-US" sz="1800" dirty="0" smtClean="0"/>
              <a:t>Windows &amp; Mac OS X</a:t>
            </a:r>
            <a:endParaRPr lang="th-TH" sz="1800" dirty="0" smtClean="0"/>
          </a:p>
          <a:p>
            <a:endParaRPr lang="th-TH" sz="32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Linux server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2800" dirty="0"/>
          </a:p>
          <a:p>
            <a:r>
              <a:rPr lang="th-TH" sz="2000" dirty="0" smtClean="0"/>
              <a:t>ตรวจสอบรายละเอียดได้จากเอกสาร </a:t>
            </a:r>
            <a:r>
              <a:rPr lang="en-US" sz="2000" dirty="0" smtClean="0"/>
              <a:t>Upgrade_Docker.pdf</a:t>
            </a:r>
            <a:endParaRPr lang="en-US" dirty="0" smtClean="0"/>
          </a:p>
          <a:p>
            <a:pPr marL="0" indent="0">
              <a:buNone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7" y="2420888"/>
            <a:ext cx="8496944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 docker run --rm -v /mnt/sda1/var/lib/docker:/var/lib/docker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84969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 run --rm -v /var/lib/docker:/var/lib/docker 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26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www.docker.com/microsoft</a:t>
            </a:r>
            <a:endParaRPr lang="en-US" sz="2000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549871"/>
            <a:ext cx="86391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4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2574"/>
            <a:ext cx="9144000" cy="460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4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217" y="544522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https://msdn.microsoft.com/en-us/virtualization/windowscontainers/quick_start/manage_docker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560840" cy="459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897"/>
            <a:ext cx="9227060" cy="346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980728"/>
            <a:ext cx="9144000" cy="50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19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3" y="4244205"/>
            <a:ext cx="1803021" cy="2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4" y="1448047"/>
            <a:ext cx="759365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9" y="1113284"/>
            <a:ext cx="766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4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for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25848"/>
            <a:ext cx="8820472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 / windows (non-toolbox) / mac</a:t>
            </a:r>
            <a:r>
              <a:rPr lang="th-TH" sz="2000" dirty="0" smtClean="0"/>
              <a:t> </a:t>
            </a:r>
            <a:r>
              <a:rPr lang="en-US" sz="2000" smtClean="0"/>
              <a:t>(non-toolbox) </a:t>
            </a:r>
            <a:r>
              <a:rPr lang="th-TH" sz="2000" smtClean="0"/>
              <a:t>เมื่อ</a:t>
            </a:r>
            <a:r>
              <a:rPr lang="th-TH" sz="2000" dirty="0" smtClean="0"/>
              <a:t>เกิดการรัน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ขึ้น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จะให้บริการบนเครื่อง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ที่ทำการติดตั้งโดยตรง ซึ่งเราสามารถเรียกใช้งานโปรแกรมบนเครื่องได้ทันที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92896"/>
            <a:ext cx="2808312" cy="35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windows </a:t>
            </a:r>
            <a:r>
              <a:rPr lang="th-TH" sz="2000" dirty="0" smtClean="0"/>
              <a:t>หรือ </a:t>
            </a:r>
            <a:r>
              <a:rPr lang="en-US" sz="2000" dirty="0" smtClean="0"/>
              <a:t>mac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th-TH" sz="2000" dirty="0" smtClean="0"/>
              <a:t>จะมีการติดตั้ง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ใหม่ขึ้นบนเครื่องเพื่อให้บริการสำหรับ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โดยเฉพาะดังนั้นเมื่อมีการสั่งรันจึงเกิดการ </a:t>
            </a:r>
            <a:r>
              <a:rPr lang="en-US" sz="2000" dirty="0" smtClean="0"/>
              <a:t>remote run</a:t>
            </a:r>
            <a:r>
              <a:rPr lang="th-TH" sz="2000" dirty="0" smtClean="0"/>
              <a:t> ไปยังเครื่อง </a:t>
            </a:r>
            <a:r>
              <a:rPr lang="en-US" sz="2000" dirty="0" smtClean="0"/>
              <a:t>virtual machine</a:t>
            </a:r>
            <a:r>
              <a:rPr lang="th-TH" sz="2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-machine) </a:t>
            </a:r>
            <a:r>
              <a:rPr lang="th-TH" sz="2000" dirty="0" smtClean="0"/>
              <a:t>แทน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6" y="2492896"/>
            <a:ext cx="3039831" cy="3860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82" y="2492896"/>
            <a:ext cx="3043516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-machine CLI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ตรวจสอบสถานะ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สั่งเริ่มการทำงานของ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 smtClean="0"/>
          </a:p>
          <a:p>
            <a:endParaRPr lang="th-TH" dirty="0" smtClean="0"/>
          </a:p>
          <a:p>
            <a:r>
              <a:rPr lang="th-TH" dirty="0" smtClean="0"/>
              <a:t>สั่งหยุดการทำงานของ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สั่งสร้าง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th-TH" dirty="0" smtClean="0"/>
              <a:t>เครื่องใหม่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285293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22108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8122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create --driver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60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เชื่อมต่อกับ</a:t>
            </a:r>
            <a:r>
              <a:rPr lang="en-US" sz="2000" dirty="0" smtClean="0"/>
              <a:t> virtual machine (Boot2Docker)</a:t>
            </a:r>
          </a:p>
          <a:p>
            <a:pPr lvl="1"/>
            <a:r>
              <a:rPr lang="en-US" sz="2000" dirty="0" smtClean="0"/>
              <a:t>Windows</a:t>
            </a:r>
          </a:p>
          <a:p>
            <a:pPr lvl="2"/>
            <a:r>
              <a:rPr lang="en-US" sz="2000" dirty="0" smtClean="0"/>
              <a:t>Via command prompt: </a:t>
            </a:r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Connect to 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 of virtual machine</a:t>
            </a:r>
          </a:p>
          <a:p>
            <a:pPr marL="914400" lvl="2" indent="0">
              <a:buNone/>
            </a:pPr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smtClean="0">
                <a:sym typeface="Wingdings" pitchFamily="2" charset="2"/>
              </a:rPr>
              <a:t>Mac OS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Via terminal : 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@&lt;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 smtClean="0"/>
              <a:t>ทำการ </a:t>
            </a:r>
            <a:r>
              <a:rPr lang="en-US" sz="2000" dirty="0" smtClean="0"/>
              <a:t>download image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ลงมาที่เครื่อง </a:t>
            </a:r>
            <a:r>
              <a:rPr lang="en-US" sz="2000" dirty="0" smtClean="0"/>
              <a:t>boot2docker </a:t>
            </a:r>
            <a:r>
              <a:rPr lang="th-TH" sz="2000" dirty="0" smtClean="0"/>
              <a:t>โดยใช้คำสั่งดังนี้</a:t>
            </a:r>
          </a:p>
          <a:p>
            <a:pPr marL="0" indent="0">
              <a:buNone/>
            </a:pP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dirty="0"/>
              <a:t>Compare with Ubuntu image</a:t>
            </a: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27687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221088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99590" y="278092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17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Command in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http://image.slidesharecdn.com/docker101-140911144221-phpapp02/95/docker-101-intro-to-docker-16-638.jpg?cb=141046467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31750"/>
            <a:ext cx="9094169" cy="3985482"/>
          </a:xfrm>
          <a:prstGeom prst="rect">
            <a:avLst/>
          </a:prstGeom>
          <a:noFill/>
          <a:effectLst>
            <a:glow rad="152400">
              <a:schemeClr val="accent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6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Image, Repository and Container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Deployment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347497"/>
            <a:ext cx="887854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th-TH" dirty="0" smtClean="0"/>
              <a:t>คือ</a:t>
            </a:r>
            <a:r>
              <a:rPr lang="en-US" dirty="0" smtClean="0"/>
              <a:t>template </a:t>
            </a:r>
            <a:r>
              <a:rPr lang="th-TH" dirty="0" smtClean="0"/>
              <a:t>ที่ถูกสร้างขึ้นเพื่อเตรียมใช้ในการรัน</a:t>
            </a:r>
            <a:r>
              <a:rPr lang="en-US" dirty="0" smtClean="0"/>
              <a:t> container</a:t>
            </a:r>
          </a:p>
          <a:p>
            <a:r>
              <a:rPr lang="th-TH" dirty="0" smtClean="0"/>
              <a:t>เป็นไฟล์ที่อ่านได้อย่างเดียว </a:t>
            </a:r>
            <a:endParaRPr lang="en-US" dirty="0" smtClean="0"/>
          </a:p>
          <a:p>
            <a:r>
              <a:rPr lang="th-TH" dirty="0" smtClean="0"/>
              <a:t>ถูกสร้างโดยผู้ใช้งานเอง หรือผู้อื่น</a:t>
            </a:r>
          </a:p>
          <a:p>
            <a:r>
              <a:rPr lang="th-TH" dirty="0" smtClean="0"/>
              <a:t>จัดเก็บไว้ใน</a:t>
            </a:r>
            <a:r>
              <a:rPr lang="th-TH" dirty="0"/>
              <a:t> </a:t>
            </a:r>
            <a:r>
              <a:rPr lang="en-US" dirty="0" smtClean="0"/>
              <a:t>repository (hub.docker.com, registry, trust registry)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7"/>
            <a:ext cx="3648407" cy="2736305"/>
          </a:xfrm>
          <a:prstGeom prst="snip2DiagRect">
            <a:avLst>
              <a:gd name="adj1" fmla="val 1325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" y="3645024"/>
            <a:ext cx="3321371" cy="212734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เรียกดู </a:t>
            </a:r>
            <a:r>
              <a:rPr lang="en-US" dirty="0" smtClean="0"/>
              <a:t>image </a:t>
            </a:r>
            <a:r>
              <a:rPr lang="th-TH" dirty="0" smtClean="0"/>
              <a:t>ที่อยู่ภายในเครื่อง</a:t>
            </a:r>
          </a:p>
          <a:p>
            <a:endParaRPr lang="th-TH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image</a:t>
            </a:r>
            <a:r>
              <a:rPr lang="th-TH" dirty="0" smtClean="0"/>
              <a:t> ใหม่เพื่อให้ตรงตามความต้องการในการใช้งาน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4" y="4149080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&lt;image id&gt; &lt;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acc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name/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imagename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version&gt;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544" y="4797152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14f89d0e6257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/alpinelab:1.0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125216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in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84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th-TH" dirty="0" smtClean="0"/>
              <a:t>ในการจัดเก็บ </a:t>
            </a:r>
            <a:r>
              <a:rPr lang="en-US" dirty="0" err="1" smtClean="0"/>
              <a:t>docker</a:t>
            </a:r>
            <a:r>
              <a:rPr lang="en-US" dirty="0" smtClean="0"/>
              <a:t> (image) </a:t>
            </a:r>
            <a:r>
              <a:rPr lang="th-TH" dirty="0" smtClean="0"/>
              <a:t>ต่างๆรวมไปที่ศูนย์กลางเพื่อให้ </a:t>
            </a:r>
            <a:r>
              <a:rPr lang="en-US" dirty="0" err="1" smtClean="0"/>
              <a:t>docker</a:t>
            </a:r>
            <a:r>
              <a:rPr lang="en-US" dirty="0" smtClean="0"/>
              <a:t> engine </a:t>
            </a:r>
            <a:r>
              <a:rPr lang="th-TH" dirty="0" smtClean="0"/>
              <a:t>บนเครื่องต่างๆมาเรียก </a:t>
            </a:r>
            <a:r>
              <a:rPr lang="en-US" dirty="0" smtClean="0"/>
              <a:t>image </a:t>
            </a:r>
            <a:r>
              <a:rPr lang="th-TH" dirty="0" smtClean="0"/>
              <a:t>ไปใช้ทำงาน</a:t>
            </a:r>
          </a:p>
          <a:p>
            <a:r>
              <a:rPr lang="th-TH" dirty="0" smtClean="0"/>
              <a:t>รองรับการเก็บ </a:t>
            </a:r>
            <a:r>
              <a:rPr lang="en-US" dirty="0" smtClean="0"/>
              <a:t>version</a:t>
            </a:r>
            <a:r>
              <a:rPr lang="th-TH" dirty="0" smtClean="0"/>
              <a:t> ของ</a:t>
            </a:r>
            <a:r>
              <a:rPr lang="en-US" dirty="0" smtClean="0"/>
              <a:t> image </a:t>
            </a:r>
            <a:r>
              <a:rPr lang="th-TH" dirty="0" smtClean="0"/>
              <a:t>อย่างเป็นระบบ</a:t>
            </a:r>
          </a:p>
          <a:p>
            <a:r>
              <a:rPr lang="th-TH" dirty="0" smtClean="0"/>
              <a:t>สามารถให้ข้อมูลหรือคู่มือแนะนำการใช้งานกับผู้ </a:t>
            </a:r>
            <a:r>
              <a:rPr lang="en-US" dirty="0" smtClean="0"/>
              <a:t>download image</a:t>
            </a:r>
            <a:r>
              <a:rPr lang="th-TH" dirty="0" smtClean="0"/>
              <a:t> ได้</a:t>
            </a:r>
          </a:p>
          <a:p>
            <a:r>
              <a:rPr lang="th-TH" dirty="0" smtClean="0"/>
              <a:t>มี </a:t>
            </a:r>
            <a:r>
              <a:rPr lang="en-US" dirty="0" smtClean="0"/>
              <a:t>official image </a:t>
            </a:r>
            <a:r>
              <a:rPr lang="th-TH" dirty="0" smtClean="0"/>
              <a:t>ที่สร้างจากผู้พัฒนาโปรแกรมเอง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th-TH" dirty="0" smtClean="0"/>
              <a:t>มีให้บริการ </a:t>
            </a:r>
            <a:r>
              <a:rPr lang="en-US" dirty="0" smtClean="0"/>
              <a:t>repository </a:t>
            </a:r>
            <a:r>
              <a:rPr lang="th-TH" dirty="0" smtClean="0"/>
              <a:t>บน </a:t>
            </a:r>
            <a:r>
              <a:rPr lang="en-US" dirty="0" smtClean="0"/>
              <a:t>cloud </a:t>
            </a:r>
            <a:r>
              <a:rPr lang="th-TH" dirty="0" smtClean="0"/>
              <a:t>แก่ผู้ใช้งาน</a:t>
            </a:r>
          </a:p>
          <a:p>
            <a:r>
              <a:rPr lang="en-US" dirty="0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Free registry without cost</a:t>
            </a:r>
          </a:p>
          <a:p>
            <a:r>
              <a:rPr lang="en-US" dirty="0" smtClean="0"/>
              <a:t>Private repository (registry, trust registry)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Hub.docker.com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" y="1482271"/>
            <a:ext cx="874517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052736"/>
            <a:ext cx="8748464" cy="4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8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</a:t>
            </a:r>
            <a:r>
              <a:rPr lang="th-TH" dirty="0" smtClean="0"/>
              <a:t>ออกจาก </a:t>
            </a:r>
            <a:r>
              <a:rPr lang="en-US" dirty="0" smtClean="0"/>
              <a:t>registry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Upload image </a:t>
            </a:r>
            <a:r>
              <a:rPr lang="th-TH" dirty="0" smtClean="0"/>
              <a:t>ขึ้นไปเก็บบน </a:t>
            </a:r>
            <a:r>
              <a:rPr lang="en-US" dirty="0" smtClean="0"/>
              <a:t>registry</a:t>
            </a:r>
          </a:p>
          <a:p>
            <a:pPr lvl="1"/>
            <a:r>
              <a:rPr lang="en-US" sz="1800" dirty="0" smtClean="0"/>
              <a:t>Login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&lt;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account 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/image name: 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tags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149080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  <a:sym typeface="Wingdings" pitchFamily="2" charset="2"/>
              </a:rPr>
              <a:t>url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&gt; -u &lt;username&gt; -p &lt;password&gt;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-e &lt;email&gt;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73965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-u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–e xxxx@xxx.xxx</a:t>
            </a:r>
            <a:endParaRPr lang="th-TH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30120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10.38.7.248:8080 –u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7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Push image </a:t>
            </a:r>
            <a:r>
              <a:rPr lang="th-TH" sz="2000" dirty="0" smtClean="0"/>
              <a:t>ขึ้นไปเก็บบน </a:t>
            </a:r>
            <a:r>
              <a:rPr lang="en-US" sz="2000" dirty="0" smtClean="0"/>
              <a:t>registry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Logoff </a:t>
            </a:r>
            <a:r>
              <a:rPr lang="th-TH" sz="2000" dirty="0" smtClean="0"/>
              <a:t>ออกจาก </a:t>
            </a:r>
            <a:r>
              <a:rPr lang="en-US" sz="2000" dirty="0" smtClean="0"/>
              <a:t>Repository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r>
              <a:rPr lang="en-US" i="1" dirty="0" smtClean="0"/>
              <a:t>*Docker </a:t>
            </a:r>
            <a:r>
              <a:rPr lang="en-US" i="1" dirty="0" smtClean="0"/>
              <a:t>1.10 (upper) </a:t>
            </a:r>
            <a:r>
              <a:rPr lang="th-TH" i="1" dirty="0" smtClean="0"/>
              <a:t>จะทำการ </a:t>
            </a:r>
            <a:r>
              <a:rPr lang="en-US" i="1" dirty="0" smtClean="0"/>
              <a:t>push</a:t>
            </a:r>
            <a:r>
              <a:rPr lang="th-TH" i="1" dirty="0" smtClean="0"/>
              <a:t> แบบ </a:t>
            </a:r>
            <a:r>
              <a:rPr lang="en-US" i="1" dirty="0" smtClean="0"/>
              <a:t>parallel layer </a:t>
            </a:r>
            <a:r>
              <a:rPr lang="th-TH" i="1" dirty="0" smtClean="0"/>
              <a:t>ทำให้สามารถ </a:t>
            </a:r>
            <a:r>
              <a:rPr lang="en-US" i="1" dirty="0" smtClean="0"/>
              <a:t>push image </a:t>
            </a:r>
            <a:r>
              <a:rPr lang="th-TH" i="1" dirty="0" smtClean="0"/>
              <a:t>ได้เร็วขึ้น สามเท่าจากเดิม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push&lt;account name/image name: tags&gt;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/alpinelab:1.0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6487" y="32849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logoff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5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Create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ใน</a:t>
            </a:r>
            <a:r>
              <a:rPr lang="en-US" sz="2000" dirty="0" smtClean="0"/>
              <a:t> workshop </a:t>
            </a:r>
            <a:r>
              <a:rPr lang="th-TH" sz="2000" dirty="0" smtClean="0"/>
              <a:t>นี้สอนการสร้าง</a:t>
            </a:r>
            <a:r>
              <a:rPr lang="en-US" sz="2000" dirty="0" smtClean="0"/>
              <a:t> image file </a:t>
            </a:r>
            <a:r>
              <a:rPr lang="th-TH" sz="2000" dirty="0" smtClean="0"/>
              <a:t>สำหรับใช้เป็น </a:t>
            </a:r>
            <a:r>
              <a:rPr lang="en-US" sz="2000" dirty="0" smtClean="0"/>
              <a:t>web server </a:t>
            </a:r>
            <a:r>
              <a:rPr lang="th-TH" sz="2000" dirty="0" smtClean="0"/>
              <a:t>และจัดเก็บ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ลงใน</a:t>
            </a:r>
            <a:r>
              <a:rPr lang="en-US" sz="2000" dirty="0" smtClean="0"/>
              <a:t> repository </a:t>
            </a:r>
            <a:r>
              <a:rPr lang="th-TH" sz="2000" dirty="0" smtClean="0"/>
              <a:t>ส่วนตัวเพื่อเตรียมไว้ใช้งาน</a:t>
            </a:r>
          </a:p>
          <a:p>
            <a:r>
              <a:rPr lang="th-TH" sz="2000" dirty="0" smtClean="0"/>
              <a:t>สมัครใช้งาน </a:t>
            </a:r>
            <a:r>
              <a:rPr lang="en-US" sz="2000" dirty="0" smtClean="0">
                <a:hlinkClick r:id="rId2"/>
              </a:rPr>
              <a:t>http://hub.docker.com</a:t>
            </a:r>
            <a:r>
              <a:rPr lang="en-US" sz="2000" dirty="0" smtClean="0"/>
              <a:t> </a:t>
            </a:r>
            <a:r>
              <a:rPr lang="th-TH" sz="2000" dirty="0" smtClean="0"/>
              <a:t>และแจ้งยืนยันอีเมล์เพื่อเริ่มใช้งาน</a:t>
            </a:r>
          </a:p>
          <a:p>
            <a:r>
              <a:rPr lang="th-TH" sz="2000" dirty="0" smtClean="0"/>
              <a:t>ทำการสร้าง </a:t>
            </a:r>
            <a:r>
              <a:rPr lang="en-US" sz="2000" dirty="0" smtClean="0"/>
              <a:t>repository</a:t>
            </a:r>
            <a:r>
              <a:rPr lang="th-TH" sz="2000" dirty="0" smtClean="0"/>
              <a:t> ชื่อ</a:t>
            </a:r>
            <a:r>
              <a:rPr lang="en-US" sz="2000" dirty="0" smtClean="0"/>
              <a:t> </a:t>
            </a:r>
            <a:r>
              <a:rPr lang="en-US" sz="2000" dirty="0" err="1" smtClean="0"/>
              <a:t>alpineweb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4948783" cy="36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Build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เข้าใช้งาน </a:t>
            </a:r>
            <a:r>
              <a:rPr lang="en-US" sz="2000" dirty="0" smtClean="0"/>
              <a:t>boot2docker </a:t>
            </a:r>
            <a:r>
              <a:rPr lang="th-TH" sz="2000" dirty="0" smtClean="0"/>
              <a:t>และตรวจสอบ</a:t>
            </a:r>
            <a:r>
              <a:rPr lang="en-US" sz="2000" dirty="0" smtClean="0"/>
              <a:t> image id </a:t>
            </a:r>
            <a:r>
              <a:rPr lang="th-TH" sz="2000" dirty="0" smtClean="0"/>
              <a:t>ด้วยคำสั่ง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tag image </a:t>
            </a:r>
            <a:r>
              <a:rPr lang="th-TH" sz="2000" dirty="0" smtClean="0"/>
              <a:t>ใหม่เป็น </a:t>
            </a:r>
            <a:r>
              <a:rPr lang="en-US" sz="2000" dirty="0" smtClean="0"/>
              <a:t>&lt;</a:t>
            </a:r>
            <a:r>
              <a:rPr lang="en-US" sz="2000" dirty="0" err="1" smtClean="0"/>
              <a:t>accountname</a:t>
            </a:r>
            <a:r>
              <a:rPr lang="en-US" sz="2000" dirty="0" smtClean="0"/>
              <a:t>&gt;/</a:t>
            </a:r>
            <a:r>
              <a:rPr lang="en-US" sz="2000" dirty="0" err="1" smtClean="0"/>
              <a:t>alpineweb:latest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Login </a:t>
            </a:r>
            <a:r>
              <a:rPr lang="th-TH" sz="2000" dirty="0" smtClean="0"/>
              <a:t>เข้า </a:t>
            </a:r>
            <a:r>
              <a:rPr lang="en-US" sz="2000" dirty="0" smtClean="0"/>
              <a:t>hub.docker.com </a:t>
            </a:r>
            <a:r>
              <a:rPr lang="th-TH" sz="2000" dirty="0" smtClean="0"/>
              <a:t>ด้วย </a:t>
            </a:r>
            <a:r>
              <a:rPr lang="en-US" sz="2000" dirty="0" smtClean="0"/>
              <a:t>username/password </a:t>
            </a:r>
            <a:r>
              <a:rPr lang="th-TH" sz="2000" dirty="0" smtClean="0"/>
              <a:t>ที่ตั้งไว้</a:t>
            </a: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Push image alpine </a:t>
            </a:r>
            <a:r>
              <a:rPr lang="th-TH" sz="2000" dirty="0" smtClean="0"/>
              <a:t>ที่ </a:t>
            </a:r>
            <a:r>
              <a:rPr lang="en-US" sz="2000" dirty="0" smtClean="0"/>
              <a:t>tag </a:t>
            </a:r>
            <a:r>
              <a:rPr lang="th-TH" sz="2000" dirty="0" smtClean="0"/>
              <a:t>ไว้ขึ้น</a:t>
            </a:r>
            <a:r>
              <a:rPr lang="en-US" sz="2000" dirty="0" smtClean="0"/>
              <a:t> repository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337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–u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-e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xxx@xx.xx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5768" y="51571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6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Container </a:t>
            </a:r>
            <a:r>
              <a:rPr lang="th-TH" sz="2000" dirty="0" smtClean="0"/>
              <a:t>คือชุดของ</a:t>
            </a:r>
            <a:r>
              <a:rPr lang="en-US" sz="2000" dirty="0" smtClean="0"/>
              <a:t> software </a:t>
            </a:r>
            <a:r>
              <a:rPr lang="th-TH" sz="2000" dirty="0" smtClean="0"/>
              <a:t> </a:t>
            </a:r>
            <a:r>
              <a:rPr lang="en-US" sz="2000" dirty="0" smtClean="0"/>
              <a:t>layer </a:t>
            </a:r>
            <a:r>
              <a:rPr lang="th-TH" sz="2000" dirty="0" smtClean="0"/>
              <a:t>ที่รันอิสระโดยอ้างอิงจาก </a:t>
            </a:r>
            <a:r>
              <a:rPr lang="en-US" sz="2000" dirty="0" smtClean="0"/>
              <a:t>image  (run)</a:t>
            </a:r>
            <a:endParaRPr lang="en-US" sz="2000" dirty="0"/>
          </a:p>
          <a:p>
            <a:r>
              <a:rPr lang="th-TH" sz="2000" dirty="0" smtClean="0"/>
              <a:t>ใช้สำหรับสร้างสภาพแวดล้อมที่จำเป็นต้องใช้ในการรันหรือพัฒนาโปรแกรม</a:t>
            </a:r>
          </a:p>
          <a:p>
            <a:r>
              <a:rPr lang="th-TH" sz="2000" dirty="0" smtClean="0"/>
              <a:t>เมื่อพัฒนาโปรแกรมเสร็จเรียบร้อยแล้ว หรือต้องการ </a:t>
            </a:r>
            <a:r>
              <a:rPr lang="en-US" sz="2000" dirty="0" smtClean="0"/>
              <a:t>backup container </a:t>
            </a:r>
            <a:r>
              <a:rPr lang="th-TH" sz="2000" dirty="0" smtClean="0"/>
              <a:t>สามารถสั่งเก็บ</a:t>
            </a:r>
            <a:r>
              <a:rPr lang="en-US" sz="2000" dirty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ชุดปัจจุบันไปเป็น </a:t>
            </a:r>
            <a:r>
              <a:rPr lang="en-US" sz="2000" dirty="0" smtClean="0"/>
              <a:t>image </a:t>
            </a:r>
            <a:r>
              <a:rPr lang="th-TH" sz="2000" dirty="0" smtClean="0"/>
              <a:t>เพื่อรอการเรียกใช้งานต่อไป</a:t>
            </a:r>
            <a:r>
              <a:rPr lang="en-US" sz="2000" dirty="0" smtClean="0"/>
              <a:t> (commit)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7" y="3265590"/>
            <a:ext cx="4165490" cy="2971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40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จาก </a:t>
            </a:r>
            <a:r>
              <a:rPr lang="en-US" sz="2000" dirty="0" smtClean="0"/>
              <a:t>image file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สั่ง </a:t>
            </a:r>
            <a:r>
              <a:rPr lang="en-US" sz="2000" dirty="0" smtClean="0"/>
              <a:t>exec command </a:t>
            </a:r>
            <a:r>
              <a:rPr lang="th-TH" sz="2000" dirty="0" smtClean="0"/>
              <a:t>ไปบน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ที่รันอยู่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/</a:t>
            </a:r>
            <a:r>
              <a:rPr lang="th-TH" sz="2000" dirty="0" smtClean="0"/>
              <a:t>หยุด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ลบ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&lt;option&gt; &lt;image id/name&gt; &lt;command&gt;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471" y="2060848"/>
            <a:ext cx="713091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 3000:3000 \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371703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–it &lt;container id/name&gt; &lt;command&gt;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472" y="486916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&lt;start/stop&gt; &lt;container id/name&gt;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7471" y="58052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containerid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27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1: Interactive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Interactive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Exist with </a:t>
            </a:r>
            <a:r>
              <a:rPr lang="en-US" sz="2000" dirty="0" err="1" smtClean="0"/>
              <a:t>Ctrl+C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 on Google Drive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drive.google.com/open?id=0ByjcBsedtQQicDk4VXI5ejUwNzA</a:t>
            </a:r>
            <a:endParaRPr lang="en-US" dirty="0" smtClean="0"/>
          </a:p>
          <a:p>
            <a:r>
              <a:rPr lang="en-US" dirty="0" smtClean="0"/>
              <a:t>Download on GitHub</a:t>
            </a:r>
          </a:p>
          <a:p>
            <a:pPr lvl="1"/>
            <a:r>
              <a:rPr lang="en-US" dirty="0" smtClean="0">
                <a:hlinkClick r:id="rId4"/>
              </a:rPr>
              <a:t>git@github.com:praparn/dockerworkshop.git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2620872"/>
            <a:ext cx="4464496" cy="32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detach (daemon)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t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50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สั่งหยุดเริ่ม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stop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ทำ</a:t>
            </a:r>
            <a:r>
              <a:rPr lang="th-TH" sz="2000" dirty="0" smtClean="0"/>
              <a:t>การ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container offline</a:t>
            </a:r>
            <a:r>
              <a:rPr lang="th-TH" sz="2000" dirty="0" smtClean="0"/>
              <a:t> ด้วยคำสั่ง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33569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450912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3488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93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CPU, Memory &amp; I/O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CPU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 </a:t>
            </a:r>
            <a:r>
              <a:rPr lang="en-US" sz="2000" dirty="0" smtClean="0"/>
              <a:t>share </a:t>
            </a:r>
            <a:r>
              <a:rPr lang="th-TH" sz="2000" dirty="0" smtClean="0"/>
              <a:t>เวลาการทำงานให้ทุก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เท่ากัน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time </a:t>
            </a:r>
            <a:r>
              <a:rPr lang="th-TH" sz="2000" dirty="0" smtClean="0"/>
              <a:t>ในการใช้งาน </a:t>
            </a:r>
            <a:r>
              <a:rPr lang="en-US" sz="2000" dirty="0" smtClean="0"/>
              <a:t>(default: 1024)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core </a:t>
            </a:r>
            <a:r>
              <a:rPr lang="en-US" sz="2000" dirty="0" err="1" smtClean="0"/>
              <a:t>cpu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กำหนด </a:t>
            </a:r>
            <a:r>
              <a:rPr lang="en-US" sz="2000" dirty="0" err="1" smtClean="0"/>
              <a:t>cpu</a:t>
            </a:r>
            <a:r>
              <a:rPr lang="en-US" sz="2000" dirty="0"/>
              <a:t> </a:t>
            </a:r>
            <a:r>
              <a:rPr lang="en-US" sz="2000" dirty="0" smtClean="0"/>
              <a:t>quota &amp; period (default: 100 </a:t>
            </a:r>
            <a:r>
              <a:rPr lang="en-US" sz="2000" dirty="0" err="1" smtClean="0"/>
              <a:t>ms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NUMA (non-uniform memory access) </a:t>
            </a:r>
            <a:r>
              <a:rPr lang="en-US" sz="2000" dirty="0" err="1" smtClean="0"/>
              <a:t>architcture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24928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-shares, -c =“&lt;0 (default): Ratio&gt;”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36450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=“1, 3"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3528" y="47251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-period=100000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-quota=500000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8052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</a:t>
            </a:r>
            <a:r>
              <a:rPr lang="en-US" sz="2400" dirty="0" smtClean="0">
                <a:solidFill>
                  <a:schemeClr val="tx1"/>
                </a:solidFill>
              </a:rPr>
              <a:t>-mems=“1,3”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21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สั่งรัน </a:t>
            </a:r>
            <a:r>
              <a:rPr lang="en-US" sz="2000" dirty="0" err="1" smtClean="0"/>
              <a:t>cAdvisor</a:t>
            </a:r>
            <a:r>
              <a:rPr lang="en-US" sz="2000" dirty="0" smtClean="0"/>
              <a:t> </a:t>
            </a:r>
            <a:r>
              <a:rPr lang="th-TH" sz="2000" dirty="0" smtClean="0"/>
              <a:t>ตาม</a:t>
            </a:r>
            <a:r>
              <a:rPr lang="en-US" sz="2000" dirty="0" smtClean="0"/>
              <a:t> command </a:t>
            </a:r>
            <a:r>
              <a:rPr lang="th-TH" sz="2000" dirty="0" smtClean="0"/>
              <a:t>ดังนี้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/run:/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run:rw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--volume=/sys:/</a:t>
            </a:r>
            <a:r>
              <a:rPr lang="en-US" sz="2400" dirty="0" err="1">
                <a:solidFill>
                  <a:schemeClr val="tx1"/>
                </a:solidFill>
              </a:rPr>
              <a:t>sys:ro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--publish=8080:8080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--detach=true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err="1">
                <a:solidFill>
                  <a:schemeClr val="tx1"/>
                </a:solidFill>
              </a:rPr>
              <a:t>cadvisor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27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4501"/>
            <a:ext cx="6408144" cy="45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1 (Single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7" y="1563992"/>
            <a:ext cx="6523581" cy="4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2 (Multiple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=1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83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</a:t>
            </a:r>
            <a:r>
              <a:rPr lang="en-US" sz="2000" dirty="0"/>
              <a:t>m</a:t>
            </a:r>
            <a:r>
              <a:rPr lang="en-US" sz="2000" dirty="0" smtClean="0"/>
              <a:t>emory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และสามารถใช้งาน </a:t>
            </a:r>
            <a:r>
              <a:rPr lang="en-US" sz="2000" dirty="0" smtClean="0"/>
              <a:t>memory resource </a:t>
            </a:r>
            <a:r>
              <a:rPr lang="th-TH" sz="2000" dirty="0" smtClean="0"/>
              <a:t>ทั้งหมดเท่าที่ต้องการ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0" y="2060848"/>
            <a:ext cx="3744416" cy="2183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528392" cy="44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การคอนฟิก </a:t>
            </a:r>
            <a:r>
              <a:rPr lang="en-US" sz="2000" dirty="0" smtClean="0"/>
              <a:t>memory </a:t>
            </a:r>
            <a:r>
              <a:rPr lang="th-TH" sz="2000" dirty="0" smtClean="0"/>
              <a:t>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สามารถกำหนดได้ดังนี้</a:t>
            </a:r>
          </a:p>
          <a:p>
            <a:r>
              <a:rPr lang="en-US" sz="2000" dirty="0" smtClean="0"/>
              <a:t>memory limit and reservation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 (</a:t>
            </a:r>
            <a:r>
              <a:rPr lang="en-US" sz="2000" dirty="0" err="1" smtClean="0"/>
              <a:t>B:byte</a:t>
            </a:r>
            <a:r>
              <a:rPr lang="en-US" sz="2000" dirty="0" smtClean="0"/>
              <a:t>, K:kilobyte, M:megabyte, G:gigabyte)</a:t>
            </a:r>
            <a:endParaRPr lang="th-TH" sz="2000" dirty="0" smtClean="0"/>
          </a:p>
          <a:p>
            <a:endParaRPr lang="th-TH" sz="2000" dirty="0"/>
          </a:p>
          <a:p>
            <a:endParaRPr lang="en-US" sz="2000" dirty="0"/>
          </a:p>
          <a:p>
            <a:r>
              <a:rPr lang="en-US" sz="2000" dirty="0" smtClean="0"/>
              <a:t>memory swap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kernel memory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memory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(kernel)(0=no swap)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--memory, -m =10G --memory-reservation= 1G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2129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memory-swap= -1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36510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kernel-memory= 500M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4452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swappiness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=0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43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memory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system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memory-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= 0 (no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for kernel memory)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 swap (--memory-swap) </a:t>
            </a:r>
            <a:r>
              <a:rPr lang="th-TH" sz="2000" dirty="0" smtClean="0"/>
              <a:t>เป็น </a:t>
            </a:r>
            <a:r>
              <a:rPr lang="en-US" sz="2000" dirty="0" smtClean="0"/>
              <a:t>2 </a:t>
            </a:r>
            <a:r>
              <a:rPr lang="th-TH" sz="2000" dirty="0" smtClean="0"/>
              <a:t>เท่าของ </a:t>
            </a:r>
            <a:r>
              <a:rPr lang="en-US" sz="2000" dirty="0" smtClean="0"/>
              <a:t>memory (Limit)</a:t>
            </a:r>
          </a:p>
          <a:p>
            <a:r>
              <a:rPr lang="en-US" sz="2000" dirty="0" smtClean="0"/>
              <a:t>monitor</a:t>
            </a:r>
            <a:r>
              <a:rPr lang="th-TH" sz="2000" dirty="0" smtClean="0"/>
              <a:t> </a:t>
            </a:r>
            <a:r>
              <a:rPr lang="en-US" sz="2000" dirty="0" smtClean="0"/>
              <a:t>footprint</a:t>
            </a:r>
            <a:r>
              <a:rPr lang="th-TH" sz="2000" dirty="0" smtClean="0"/>
              <a:t> ในการใช้งาน </a:t>
            </a:r>
            <a:r>
              <a:rPr lang="en-US" sz="2000" dirty="0" smtClean="0"/>
              <a:t>memory </a:t>
            </a:r>
            <a:r>
              <a:rPr lang="th-TH" sz="2000" dirty="0" smtClean="0"/>
              <a:t>ของ </a:t>
            </a:r>
            <a:r>
              <a:rPr lang="en-US" sz="2000" dirty="0" smtClean="0"/>
              <a:t>application system </a:t>
            </a:r>
            <a:r>
              <a:rPr lang="th-TH" sz="2000" dirty="0" smtClean="0"/>
              <a:t>แล้วกำหนดเป็น</a:t>
            </a:r>
            <a:r>
              <a:rPr lang="en-US" sz="2000" dirty="0" smtClean="0"/>
              <a:t> “--memory-reservation”</a:t>
            </a:r>
          </a:p>
          <a:p>
            <a:r>
              <a:rPr lang="th-TH" sz="2000" dirty="0" smtClean="0"/>
              <a:t>ทำ </a:t>
            </a:r>
            <a:r>
              <a:rPr lang="en-US" sz="2000" dirty="0" smtClean="0"/>
              <a:t>capacity testing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maximum  memory </a:t>
            </a:r>
            <a:r>
              <a:rPr lang="th-TH" sz="2000" dirty="0" smtClean="0"/>
              <a:t>ที่ต้องการในการใช้งาน </a:t>
            </a:r>
            <a:r>
              <a:rPr lang="en-US" sz="2000" dirty="0" smtClean="0"/>
              <a:t>(+30%)</a:t>
            </a:r>
            <a:r>
              <a:rPr lang="th-TH" sz="2000" dirty="0" smtClean="0"/>
              <a:t> แล้วกำหนด</a:t>
            </a:r>
            <a:r>
              <a:rPr lang="en-US" sz="2000" dirty="0" smtClean="0"/>
              <a:t> “--memory“ (Limit)</a:t>
            </a:r>
          </a:p>
          <a:p>
            <a:r>
              <a:rPr lang="th-TH" sz="2000" dirty="0" smtClean="0"/>
              <a:t>สำหรับ </a:t>
            </a:r>
            <a:r>
              <a:rPr lang="en-US" sz="2000" dirty="0" smtClean="0"/>
              <a:t>critical system </a:t>
            </a:r>
            <a:r>
              <a:rPr lang="th-TH" sz="2000" dirty="0" smtClean="0"/>
              <a:t>ให้กำหนด </a:t>
            </a:r>
            <a:r>
              <a:rPr lang="en-US" sz="2000" dirty="0" smtClean="0"/>
              <a:t>“--memory-reservation” </a:t>
            </a:r>
            <a:r>
              <a:rPr lang="th-TH" sz="2000" dirty="0" smtClean="0"/>
              <a:t>เท่ากับ</a:t>
            </a:r>
            <a:r>
              <a:rPr lang="en-US" sz="2000" dirty="0" smtClean="0"/>
              <a:t> “--memory“ (Limit)</a:t>
            </a:r>
          </a:p>
          <a:p>
            <a:r>
              <a:rPr lang="en-US" sz="2000" dirty="0" smtClean="0"/>
              <a:t>Memory Priority ? (Still waiting)</a:t>
            </a:r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073427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 </a:t>
            </a:r>
            <a:r>
              <a:rPr lang="en-US" sz="2000" dirty="0" smtClean="0"/>
              <a:t>default </a:t>
            </a:r>
            <a:r>
              <a:rPr lang="th-TH" sz="2000" dirty="0" smtClean="0"/>
              <a:t>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จะมีโอกาสใช้</a:t>
            </a:r>
            <a:r>
              <a:rPr lang="en-US" sz="2000" dirty="0" smtClean="0"/>
              <a:t> I/O</a:t>
            </a:r>
            <a:r>
              <a:rPr lang="th-TH" sz="2000" dirty="0" smtClean="0"/>
              <a:t> เท่าๆกัน </a:t>
            </a:r>
            <a:r>
              <a:rPr lang="en-US" sz="2000" dirty="0" smtClean="0"/>
              <a:t>(500 weight)</a:t>
            </a:r>
          </a:p>
          <a:p>
            <a:endParaRPr lang="th-TH" sz="2000" dirty="0" smtClean="0"/>
          </a:p>
          <a:p>
            <a:r>
              <a:rPr lang="th-TH" sz="2000" dirty="0" smtClean="0"/>
              <a:t>กำหนดค่า</a:t>
            </a:r>
            <a:r>
              <a:rPr lang="en-US" sz="2000" dirty="0" smtClean="0"/>
              <a:t> weight </a:t>
            </a:r>
            <a:r>
              <a:rPr lang="th-TH" sz="2000" dirty="0" smtClean="0"/>
              <a:t>ในการใช้งาน</a:t>
            </a:r>
            <a:r>
              <a:rPr lang="en-US" sz="2000" dirty="0" smtClean="0"/>
              <a:t> I/O (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Direct IO </a:t>
            </a:r>
            <a:r>
              <a:rPr lang="th-TH" sz="2000" dirty="0" smtClean="0"/>
              <a:t>เท่านั้น)</a:t>
            </a:r>
          </a:p>
          <a:p>
            <a:endParaRPr lang="th-TH" sz="2000" dirty="0"/>
          </a:p>
          <a:p>
            <a:endParaRPr lang="en-US" sz="2000" dirty="0"/>
          </a:p>
          <a:p>
            <a:r>
              <a:rPr lang="th-TH" sz="2000" dirty="0" smtClean="0"/>
              <a:t>จำกัดการอ่านข้อมูล เป็น</a:t>
            </a:r>
            <a:r>
              <a:rPr lang="en-US" sz="2000" dirty="0" smtClean="0"/>
              <a:t> bps </a:t>
            </a:r>
            <a:r>
              <a:rPr lang="en-US" sz="2000" dirty="0"/>
              <a:t>(kb: kilobyte, </a:t>
            </a:r>
            <a:r>
              <a:rPr lang="en-US" sz="2000" dirty="0" err="1"/>
              <a:t>mb</a:t>
            </a:r>
            <a:r>
              <a:rPr lang="en-US" sz="2000" dirty="0"/>
              <a:t>:  megabyte, </a:t>
            </a:r>
            <a:r>
              <a:rPr lang="en-US" sz="2000" dirty="0" err="1"/>
              <a:t>gb</a:t>
            </a:r>
            <a:r>
              <a:rPr lang="en-US" sz="2000" dirty="0"/>
              <a:t>: gigabyte) </a:t>
            </a:r>
            <a:r>
              <a:rPr lang="en-US" sz="2000" dirty="0" smtClean="0"/>
              <a:t>/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จำกัดการเขียนข้อมูล</a:t>
            </a:r>
            <a:r>
              <a:rPr lang="en-US" sz="2000" dirty="0" smtClean="0"/>
              <a:t> </a:t>
            </a:r>
            <a:r>
              <a:rPr lang="th-TH" sz="2000" dirty="0" smtClean="0"/>
              <a:t>เป็น</a:t>
            </a:r>
            <a:r>
              <a:rPr lang="en-US" sz="2000" dirty="0" smtClean="0"/>
              <a:t> bps , </a:t>
            </a:r>
            <a:r>
              <a:rPr lang="en-US" sz="2000" dirty="0" err="1" smtClean="0"/>
              <a:t>iops</a:t>
            </a: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 300,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-weight-device “/s01/tdb:500”</a:t>
            </a:r>
            <a:r>
              <a:rPr lang="en-US" sz="2400" dirty="0" smtClean="0"/>
              <a:t>0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57301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07707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0131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55172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33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21744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I/O configure in production system</a:t>
            </a:r>
            <a:endParaRPr lang="th-TH" sz="2000" dirty="0" smtClean="0"/>
          </a:p>
          <a:p>
            <a:r>
              <a:rPr lang="en-US" sz="2000" dirty="0" smtClean="0"/>
              <a:t>weight I/O </a:t>
            </a:r>
            <a:r>
              <a:rPr lang="th-TH" sz="2000" dirty="0" smtClean="0"/>
              <a:t>ควรกำหนดเฉพาะในกรณีที่ </a:t>
            </a:r>
            <a:r>
              <a:rPr lang="en-US" sz="2000" dirty="0" smtClean="0"/>
              <a:t>application </a:t>
            </a:r>
            <a:r>
              <a:rPr lang="th-TH" sz="2000" dirty="0" smtClean="0"/>
              <a:t>ต้องทำงานกับ</a:t>
            </a:r>
            <a:r>
              <a:rPr lang="en-US" sz="2000" dirty="0" smtClean="0"/>
              <a:t> direct i/o (slow than cache)</a:t>
            </a:r>
          </a:p>
          <a:p>
            <a:r>
              <a:rPr lang="en-US" sz="2000" dirty="0" smtClean="0"/>
              <a:t>Monitor </a:t>
            </a:r>
            <a:r>
              <a:rPr lang="th-TH" sz="2000" dirty="0" smtClean="0"/>
              <a:t>การใช้งาน</a:t>
            </a:r>
            <a:r>
              <a:rPr lang="en-US" sz="2000" dirty="0" smtClean="0"/>
              <a:t> I/O</a:t>
            </a:r>
            <a:r>
              <a:rPr lang="th-TH" sz="2000" dirty="0" smtClean="0"/>
              <a:t> ของ</a:t>
            </a:r>
            <a:r>
              <a:rPr lang="en-US" sz="2000" dirty="0" smtClean="0"/>
              <a:t> container (IOSTAT –</a:t>
            </a:r>
            <a:r>
              <a:rPr lang="en-US" sz="2000" dirty="0" err="1" smtClean="0"/>
              <a:t>xtc</a:t>
            </a:r>
            <a:r>
              <a:rPr lang="en-US" sz="2000" dirty="0" smtClean="0"/>
              <a:t>) </a:t>
            </a:r>
            <a:r>
              <a:rPr lang="th-TH" sz="2000" dirty="0" smtClean="0"/>
              <a:t>และปรับแต่ง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Web server / Application server </a:t>
            </a:r>
            <a:r>
              <a:rPr lang="en-US" sz="2000" dirty="0" smtClean="0">
                <a:sym typeface="Wingdings" panose="05000000000000000000" pitchFamily="2" charset="2"/>
              </a:rPr>
              <a:t> IOPS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Database server  IOPS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th-TH" sz="2000" dirty="0" smtClean="0">
                <a:sym typeface="Wingdings" panose="05000000000000000000" pitchFamily="2" charset="2"/>
              </a:rPr>
              <a:t>คำนึงถึง </a:t>
            </a:r>
            <a:r>
              <a:rPr lang="en-US" sz="2000" dirty="0" smtClean="0">
                <a:sym typeface="Wingdings" panose="05000000000000000000" pitchFamily="2" charset="2"/>
              </a:rPr>
              <a:t>physical storage performance</a:t>
            </a:r>
            <a:endParaRPr lang="th-TH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482776"/>
            <a:ext cx="7200801" cy="19543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72312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96136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Normal disk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Raw disk performance:  disk </a:t>
            </a:r>
            <a:r>
              <a:rPr lang="en-US" sz="2000" dirty="0" err="1" smtClean="0"/>
              <a:t>iops</a:t>
            </a:r>
            <a:r>
              <a:rPr lang="en-US" sz="2000" dirty="0" smtClean="0"/>
              <a:t> x unit of disk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SAS 128GB (15K) x 6 units =&gt; 175 x 6 = 1060 </a:t>
            </a:r>
            <a:r>
              <a:rPr lang="en-US" sz="1800" dirty="0" err="1" smtClean="0"/>
              <a:t>iops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Raid disk performance: </a:t>
            </a:r>
          </a:p>
          <a:p>
            <a:pPr lvl="1"/>
            <a:r>
              <a:rPr lang="en-US" sz="1800" dirty="0" smtClean="0"/>
              <a:t>((raw </a:t>
            </a:r>
            <a:r>
              <a:rPr lang="en-US" sz="1800" dirty="0" err="1" smtClean="0"/>
              <a:t>iops</a:t>
            </a:r>
            <a:r>
              <a:rPr lang="en-US" sz="1800" dirty="0" smtClean="0"/>
              <a:t> x %write)/penalty)+(raw x %read)</a:t>
            </a:r>
          </a:p>
          <a:p>
            <a:pPr lvl="1"/>
            <a:r>
              <a:rPr lang="en-US" sz="1800" dirty="0" smtClean="0"/>
              <a:t>Normal situation (write 30%, read 70%)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Raid 5 ((1060 x .3)/4)+(1060x.7) </a:t>
            </a:r>
            <a:r>
              <a:rPr lang="en-US" sz="1800" dirty="0" smtClean="0">
                <a:sym typeface="Wingdings" panose="05000000000000000000" pitchFamily="2" charset="2"/>
              </a:rPr>
              <a:t> 821.6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lvl="1"/>
            <a:r>
              <a:rPr lang="en-US" sz="1800" b="1" dirty="0" smtClean="0">
                <a:sym typeface="Wingdings" panose="05000000000000000000" pitchFamily="2" charset="2"/>
              </a:rPr>
              <a:t>Ex</a:t>
            </a:r>
            <a:r>
              <a:rPr lang="en-US" sz="1800" dirty="0" smtClean="0">
                <a:sym typeface="Wingdings" panose="05000000000000000000" pitchFamily="2" charset="2"/>
              </a:rPr>
              <a:t>: Raid 1 ((1060 x .3)/2)+(1060x.7)  901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/>
          </a:p>
          <a:p>
            <a:endParaRPr lang="en-US" sz="2000" dirty="0" smtClean="0"/>
          </a:p>
          <a:p>
            <a:pPr lvl="1"/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1728192" cy="111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38" y="1509911"/>
            <a:ext cx="16192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5407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Software define network by design (virtual switch)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efault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จะจัดเตรียม </a:t>
            </a:r>
            <a:r>
              <a:rPr lang="en-US" sz="2000" dirty="0" smtClean="0"/>
              <a:t>network </a:t>
            </a:r>
            <a:r>
              <a:rPr lang="th-TH" sz="2000" dirty="0" smtClean="0"/>
              <a:t>มาให้สามรูปแบบ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b="1" dirty="0" smtClean="0"/>
              <a:t>bridge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default network </a:t>
            </a:r>
            <a:r>
              <a:rPr lang="th-TH" sz="2000" dirty="0" smtClean="0"/>
              <a:t>สำหรับให้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เชื่อมต่อออกสู่โลกภายนอกผ่าน</a:t>
            </a:r>
            <a:r>
              <a:rPr lang="en-US" sz="2000" dirty="0" smtClean="0"/>
              <a:t> virtual switch “docker0” </a:t>
            </a:r>
            <a:r>
              <a:rPr lang="th-TH" sz="2000" dirty="0" smtClean="0"/>
              <a:t>โดยใช้ </a:t>
            </a:r>
            <a:r>
              <a:rPr lang="en-US" sz="2000" dirty="0" smtClean="0"/>
              <a:t>network stack </a:t>
            </a:r>
            <a:r>
              <a:rPr lang="th-TH" sz="2000" dirty="0" smtClean="0"/>
              <a:t>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เองในการเชื่อมต่อ </a:t>
            </a:r>
            <a:r>
              <a:rPr lang="en-US" sz="2000" dirty="0" smtClean="0"/>
              <a:t>(route mode)</a:t>
            </a:r>
            <a:endParaRPr lang="th-TH" sz="2000" dirty="0" smtClean="0"/>
          </a:p>
          <a:p>
            <a:r>
              <a:rPr lang="en-US" sz="2000" b="1" dirty="0" smtClean="0"/>
              <a:t>none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loopback (127.0.0.1)</a:t>
            </a:r>
            <a:r>
              <a:rPr lang="th-TH" sz="2000" dirty="0" smtClean="0"/>
              <a:t> สำหรับ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ที่ไม่มีการเชื่อมต่อออกไปด้านนอก</a:t>
            </a:r>
          </a:p>
          <a:p>
            <a:r>
              <a:rPr lang="en-US" sz="2000" b="1" dirty="0" smtClean="0"/>
              <a:t>host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host </a:t>
            </a:r>
            <a:r>
              <a:rPr lang="th-TH" sz="2000" dirty="0" smtClean="0"/>
              <a:t>ที่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ใช้งาน </a:t>
            </a:r>
            <a:r>
              <a:rPr lang="en-US" sz="2000" dirty="0" smtClean="0"/>
              <a:t>host network stack </a:t>
            </a:r>
            <a:r>
              <a:rPr lang="th-TH" sz="2000" dirty="0" smtClean="0"/>
              <a:t>ในการทำงาน</a:t>
            </a:r>
          </a:p>
          <a:p>
            <a:pPr marL="0" indent="0">
              <a:buNone/>
            </a:pPr>
            <a:r>
              <a:rPr lang="th-TH" sz="2000" dirty="0"/>
              <a:t> </a:t>
            </a:r>
            <a:r>
              <a:rPr lang="th-TH" sz="2000" dirty="0" smtClean="0"/>
              <a:t>     </a:t>
            </a:r>
            <a:r>
              <a:rPr lang="en-US" sz="2000" dirty="0" smtClean="0"/>
              <a:t>(</a:t>
            </a:r>
            <a:r>
              <a:rPr lang="th-TH" sz="2000" dirty="0" smtClean="0"/>
              <a:t>ใช้ในกรณี ต้องการ</a:t>
            </a:r>
            <a:r>
              <a:rPr lang="en-US" sz="2000" dirty="0" smtClean="0"/>
              <a:t> network performance </a:t>
            </a:r>
            <a:r>
              <a:rPr lang="th-TH" sz="2000" dirty="0" smtClean="0"/>
              <a:t>สูงสุด</a:t>
            </a:r>
            <a:r>
              <a:rPr lang="en-US" sz="2000" dirty="0" smtClean="0"/>
              <a:t>) (</a:t>
            </a:r>
            <a:r>
              <a:rPr lang="en-US" sz="2000" dirty="0"/>
              <a:t>s</a:t>
            </a:r>
            <a:r>
              <a:rPr lang="en-US" sz="2000" dirty="0" smtClean="0"/>
              <a:t>ecurity concern)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1772816"/>
            <a:ext cx="6124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442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(default) </a:t>
            </a:r>
            <a:r>
              <a:rPr lang="th-TH" dirty="0" smtClean="0"/>
              <a:t>เมื่อสั่งรัน </a:t>
            </a:r>
            <a:r>
              <a:rPr lang="en-US" dirty="0" smtClean="0"/>
              <a:t>container </a:t>
            </a:r>
            <a:r>
              <a:rPr lang="th-TH" dirty="0" smtClean="0"/>
              <a:t>ในระบบโดยไม่ได้ระบุ </a:t>
            </a:r>
            <a:r>
              <a:rPr lang="en-US" dirty="0" smtClean="0"/>
              <a:t>network </a:t>
            </a:r>
            <a:r>
              <a:rPr lang="th-TH" dirty="0" smtClean="0"/>
              <a:t>ใดๆ </a:t>
            </a:r>
            <a:r>
              <a:rPr lang="en-US" dirty="0" smtClean="0"/>
              <a:t>container </a:t>
            </a:r>
            <a:r>
              <a:rPr lang="th-TH" dirty="0" smtClean="0"/>
              <a:t>จะถูกเพิ่ม </a:t>
            </a:r>
            <a:r>
              <a:rPr lang="en-US" dirty="0" err="1" smtClean="0"/>
              <a:t>ipaddress</a:t>
            </a:r>
            <a:r>
              <a:rPr lang="en-US" dirty="0" smtClean="0"/>
              <a:t>, subnet </a:t>
            </a:r>
            <a:r>
              <a:rPr lang="th-TH" dirty="0" smtClean="0"/>
              <a:t>เข้าสู่</a:t>
            </a:r>
            <a:r>
              <a:rPr lang="en-US" dirty="0" smtClean="0"/>
              <a:t> bridge network </a:t>
            </a:r>
            <a:r>
              <a:rPr lang="th-TH" dirty="0" smtClean="0"/>
              <a:t>โดยอัตโนมัต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 descr="http://www.linuxjournal.com/files/linuxjournal.com/ufiles/imagecache/large-550px-centered/u1002061/1183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64496" cy="39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771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network inspect bridge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94" y="1498800"/>
            <a:ext cx="5730642" cy="4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Option </a:t>
            </a:r>
            <a:r>
              <a:rPr lang="th-TH" sz="2000" dirty="0" smtClean="0"/>
              <a:t>เกี่ยวกับ</a:t>
            </a:r>
            <a:r>
              <a:rPr lang="en-US" sz="2000" dirty="0" smtClean="0"/>
              <a:t> network </a:t>
            </a:r>
            <a:r>
              <a:rPr lang="th-TH" sz="2000" dirty="0" smtClean="0"/>
              <a:t>สำหรับสั่ง</a:t>
            </a:r>
            <a:r>
              <a:rPr lang="en-US" sz="2000" dirty="0" smtClean="0"/>
              <a:t> run </a:t>
            </a:r>
            <a:r>
              <a:rPr lang="en-US" sz="2000" dirty="0" smtClean="0"/>
              <a:t>container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558924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/hello.js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9591" y="1412776"/>
            <a:ext cx="7128794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dns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--net=“&lt;bridge/none/host/custom&gt;”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--net-alias = 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--add-host=“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--mac-address=“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--ipv6=“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 = 9999:9999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--publish-all  Auto map network</a:t>
            </a:r>
          </a:p>
        </p:txBody>
      </p:sp>
    </p:spTree>
    <p:extLst>
      <p:ext uri="{BB962C8B-B14F-4D97-AF65-F5344CB8AC3E}">
        <p14:creationId xmlns:p14="http://schemas.microsoft.com/office/powerpoint/2010/main" val="230365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5887272" cy="28102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custom virtual switch </a:t>
            </a:r>
            <a:r>
              <a:rPr lang="th-TH" sz="2000" dirty="0" smtClean="0"/>
              <a:t>เพื่อจัดระเบียบและแบ่งแยก </a:t>
            </a:r>
            <a:r>
              <a:rPr lang="en-US" sz="2000" dirty="0" smtClean="0"/>
              <a:t>network </a:t>
            </a:r>
            <a:r>
              <a:rPr lang="th-TH" sz="2000" dirty="0" smtClean="0"/>
              <a:t>ของ</a:t>
            </a:r>
            <a:r>
              <a:rPr lang="en-US" sz="2000" dirty="0" smtClean="0"/>
              <a:t> application </a:t>
            </a:r>
            <a:r>
              <a:rPr lang="th-TH" sz="2000" dirty="0" smtClean="0"/>
              <a:t>ออกจากกัน</a:t>
            </a:r>
            <a:endParaRPr lang="en-US" sz="2000" dirty="0" smtClean="0"/>
          </a:p>
          <a:p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th-TH" sz="800" dirty="0" smtClean="0"/>
          </a:p>
          <a:p>
            <a:r>
              <a:rPr lang="th-TH" sz="2000" dirty="0" smtClean="0"/>
              <a:t>สามารถเพิ่มเติม </a:t>
            </a:r>
            <a:r>
              <a:rPr lang="en-US" sz="2000" dirty="0" smtClean="0"/>
              <a:t>option </a:t>
            </a:r>
            <a:r>
              <a:rPr lang="th-TH" sz="2000" dirty="0" smtClean="0"/>
              <a:t>ในการสร้าง </a:t>
            </a:r>
            <a:r>
              <a:rPr lang="en-US" sz="2000" dirty="0" smtClean="0"/>
              <a:t>virtual switch </a:t>
            </a:r>
            <a:r>
              <a:rPr lang="th-TH" sz="2000" dirty="0" smtClean="0"/>
              <a:t>เพิ่มเติม</a:t>
            </a:r>
            <a:endParaRPr lang="en-US" sz="2000" dirty="0" smtClean="0"/>
          </a:p>
          <a:p>
            <a:pPr lvl="1"/>
            <a:r>
              <a:rPr lang="en-US" sz="1650" dirty="0" smtClean="0"/>
              <a:t>-d </a:t>
            </a:r>
            <a:r>
              <a:rPr lang="en-US" sz="1650" dirty="0" err="1" smtClean="0"/>
              <a:t>macvlan</a:t>
            </a:r>
            <a:r>
              <a:rPr lang="th-TH" sz="1650" dirty="0" smtClean="0"/>
              <a:t>​</a:t>
            </a:r>
            <a:r>
              <a:rPr lang="en-US" sz="1650" dirty="0" smtClean="0"/>
              <a:t> / -d </a:t>
            </a:r>
            <a:r>
              <a:rPr lang="en-US" sz="1650" dirty="0" err="1" smtClean="0"/>
              <a:t>ipvlan</a:t>
            </a:r>
            <a:r>
              <a:rPr lang="en-US" sz="1650" dirty="0" smtClean="0"/>
              <a:t> &lt;experiment&gt; -o parent = </a:t>
            </a:r>
            <a:r>
              <a:rPr lang="th-TH" sz="1650" dirty="0" smtClean="0"/>
              <a:t>กำหนด </a:t>
            </a:r>
            <a:r>
              <a:rPr lang="en-US" sz="1650" dirty="0" err="1" smtClean="0"/>
              <a:t>vlan</a:t>
            </a:r>
            <a:r>
              <a:rPr lang="en-US" sz="1650" dirty="0" smtClean="0"/>
              <a:t> tagging</a:t>
            </a:r>
          </a:p>
          <a:p>
            <a:pPr lvl="1"/>
            <a:r>
              <a:rPr lang="en-US" sz="1650" dirty="0" smtClean="0"/>
              <a:t>--subnet = xx </a:t>
            </a:r>
            <a:r>
              <a:rPr lang="en-US" sz="1650" dirty="0"/>
              <a:t>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</a:t>
            </a:r>
            <a:r>
              <a:rPr lang="th-TH" sz="1650" dirty="0" smtClean="0"/>
              <a:t>ของ </a:t>
            </a:r>
            <a:r>
              <a:rPr lang="en-US" sz="1650" dirty="0" smtClean="0"/>
              <a:t>virtual switch (Ex: 192.168.100.0/24))</a:t>
            </a:r>
          </a:p>
          <a:p>
            <a:pPr lvl="1"/>
            <a:r>
              <a:rPr lang="en-US" sz="1650" dirty="0" smtClean="0"/>
              <a:t>--</a:t>
            </a:r>
            <a:r>
              <a:rPr lang="en-US" sz="1650" dirty="0" err="1" smtClean="0"/>
              <a:t>ip</a:t>
            </a:r>
            <a:r>
              <a:rPr lang="en-US" sz="1650" dirty="0" smtClean="0"/>
              <a:t>-range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</a:t>
            </a:r>
            <a:r>
              <a:rPr lang="th-TH" sz="1650" dirty="0" smtClean="0"/>
              <a:t> ที่จะส่งให้</a:t>
            </a:r>
            <a:r>
              <a:rPr lang="en-US" sz="1650" dirty="0" smtClean="0"/>
              <a:t> container </a:t>
            </a:r>
            <a:r>
              <a:rPr lang="th-TH" sz="1650" dirty="0" smtClean="0"/>
              <a:t>ทำงาน) </a:t>
            </a:r>
            <a:r>
              <a:rPr lang="en-US" sz="1650" dirty="0" smtClean="0"/>
              <a:t>(Ex: 192.168.100.128/25)</a:t>
            </a:r>
          </a:p>
          <a:p>
            <a:pPr lvl="1"/>
            <a:r>
              <a:rPr lang="en-US" sz="1650" dirty="0" smtClean="0"/>
              <a:t>--gateway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gateway) (Ex: 192.168.100.5)</a:t>
            </a:r>
          </a:p>
          <a:p>
            <a:pPr lvl="1"/>
            <a:r>
              <a:rPr lang="en-US" sz="1650" dirty="0" smtClean="0"/>
              <a:t>--opt = custom option </a:t>
            </a:r>
          </a:p>
          <a:p>
            <a:pPr lvl="2"/>
            <a:r>
              <a:rPr lang="en-US" sz="1650" dirty="0"/>
              <a:t>--opt=“</a:t>
            </a:r>
            <a:r>
              <a:rPr lang="en-US" sz="1650" dirty="0" err="1" smtClean="0"/>
              <a:t>com.docker.network.mtu</a:t>
            </a:r>
            <a:r>
              <a:rPr lang="en-US" sz="1650" dirty="0" smtClean="0"/>
              <a:t>”=“1500”</a:t>
            </a:r>
            <a:endParaRPr lang="th-TH" sz="1650" dirty="0" smtClean="0"/>
          </a:p>
          <a:p>
            <a:pPr lvl="2"/>
            <a:r>
              <a:rPr lang="en-US" sz="1650" dirty="0"/>
              <a:t>--opt=“</a:t>
            </a:r>
            <a:r>
              <a:rPr lang="en-US" sz="1650" dirty="0" smtClean="0"/>
              <a:t>com.docker.network.bridge.host_binding_ipv4”=</a:t>
            </a:r>
            <a:r>
              <a:rPr lang="en-US" sz="1650" dirty="0" err="1" smtClean="0"/>
              <a:t>x.x.x.x</a:t>
            </a:r>
            <a:endParaRPr lang="en-US" sz="165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71532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&lt;default/null/host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528" y="227687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default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85293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37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network </a:t>
            </a:r>
            <a:r>
              <a:rPr lang="th-TH" sz="2000" dirty="0" smtClean="0"/>
              <a:t>ใน</a:t>
            </a:r>
            <a:r>
              <a:rPr lang="en-US" sz="2000" dirty="0" smtClean="0"/>
              <a:t>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การลด </a:t>
            </a:r>
            <a:r>
              <a:rPr lang="en-US" sz="2000" dirty="0" smtClean="0"/>
              <a:t>network </a:t>
            </a:r>
            <a:r>
              <a:rPr lang="th-TH" sz="2000" dirty="0" smtClean="0"/>
              <a:t>ใน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13285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335699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disconnect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&lt;container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148478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&lt;network &gt; &lt;container 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528" y="400506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disconnect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</p:spTree>
    <p:extLst>
      <p:ext uri="{BB962C8B-B14F-4D97-AF65-F5344CB8AC3E}">
        <p14:creationId xmlns:p14="http://schemas.microsoft.com/office/powerpoint/2010/main" val="362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container (add on /</a:t>
            </a:r>
            <a:r>
              <a:rPr lang="en-US" dirty="0" err="1"/>
              <a:t>etc</a:t>
            </a:r>
            <a:r>
              <a:rPr lang="en-US" dirty="0"/>
              <a:t>/hosts)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628800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34888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web2 --link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web1:webmaster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96114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Purpose: </a:t>
            </a:r>
            <a:r>
              <a:rPr lang="th-TH" sz="2000" dirty="0" smtClean="0"/>
              <a:t>ทำการ</a:t>
            </a:r>
            <a:r>
              <a:rPr lang="en-US" sz="2000" dirty="0" smtClean="0"/>
              <a:t> Deploy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webserver </a:t>
            </a:r>
            <a:r>
              <a:rPr lang="th-TH" sz="2000" dirty="0" smtClean="0"/>
              <a:t>ด้วย </a:t>
            </a:r>
            <a:r>
              <a:rPr lang="en-US" sz="2000" dirty="0" smtClean="0"/>
              <a:t>solution proxy </a:t>
            </a:r>
            <a:r>
              <a:rPr lang="th-TH" sz="2000" dirty="0" smtClean="0"/>
              <a:t>ของ </a:t>
            </a:r>
            <a:r>
              <a:rPr lang="en-US" sz="2000" dirty="0" err="1" smtClean="0"/>
              <a:t>nginx</a:t>
            </a:r>
            <a:r>
              <a:rPr lang="en-US" sz="2000" dirty="0" smtClean="0"/>
              <a:t> (load balance / reverse proxy)</a:t>
            </a:r>
          </a:p>
          <a:p>
            <a:endParaRPr lang="en-US" sz="2000" dirty="0"/>
          </a:p>
          <a:p>
            <a:r>
              <a:rPr lang="en-US" sz="2000" b="1" dirty="0" smtClean="0"/>
              <a:t>public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เพื่อให้บุคคลภายนอกเข้าใช้งานผ่าน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(reverse proxy)</a:t>
            </a:r>
          </a:p>
          <a:p>
            <a:pPr lvl="1"/>
            <a:r>
              <a:rPr lang="en-US" sz="2000" dirty="0" smtClean="0"/>
              <a:t>IP Address: 192.168.100.0/24</a:t>
            </a:r>
          </a:p>
          <a:p>
            <a:pPr lvl="1"/>
            <a:r>
              <a:rPr lang="en-US" sz="2000" dirty="0" smtClean="0"/>
              <a:t>Range Address: 192.168.100.128 – 192.168.100.256</a:t>
            </a:r>
          </a:p>
          <a:p>
            <a:pPr lvl="1"/>
            <a:r>
              <a:rPr lang="en-US" sz="2000" dirty="0" smtClean="0"/>
              <a:t>MTU:  1500</a:t>
            </a:r>
          </a:p>
          <a:p>
            <a:r>
              <a:rPr lang="en-US" sz="2000" b="1" dirty="0" smtClean="0"/>
              <a:t>private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</a:t>
            </a:r>
            <a:r>
              <a:rPr lang="th-TH" sz="2000" dirty="0" smtClean="0"/>
              <a:t>เข้าเรียกใช้งาน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 server</a:t>
            </a:r>
            <a:endParaRPr lang="th-TH" sz="2000" dirty="0" smtClean="0"/>
          </a:p>
          <a:p>
            <a:pPr lvl="1"/>
            <a:r>
              <a:rPr lang="en-US" sz="1800" dirty="0" smtClean="0"/>
              <a:t>IP Address: 192.168.101.0/24</a:t>
            </a:r>
          </a:p>
          <a:p>
            <a:pPr lvl="1"/>
            <a:r>
              <a:rPr lang="en-US" sz="1800" dirty="0" smtClean="0"/>
              <a:t>Range Address: 192.168.101.128 – 192.168.101.256</a:t>
            </a:r>
            <a:r>
              <a:rPr lang="th-TH" sz="1200" dirty="0" smtClean="0"/>
              <a:t> </a:t>
            </a:r>
            <a:r>
              <a:rPr lang="en-US" sz="1200" dirty="0" smtClean="0"/>
              <a:t> </a:t>
            </a:r>
          </a:p>
          <a:p>
            <a:pPr lvl="1"/>
            <a:r>
              <a:rPr lang="en-US" sz="1800" dirty="0" smtClean="0"/>
              <a:t>MTU:  9000</a:t>
            </a: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0" y="1673136"/>
            <a:ext cx="8745418" cy="3340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34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192.168.101.131 (Private)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601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192.168.101.132 (Private)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832" y="242088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752" y="494116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79912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52120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14067" y="306896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79712" y="404106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55776" y="357301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192.168.100.130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192.168.101.130(Private)</a:t>
            </a:r>
            <a:endParaRPr lang="th-TH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877998" y="522920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588224" y="458112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979712" y="404106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182254" y="523325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4283968" y="465313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00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Switch </a:t>
            </a:r>
            <a:r>
              <a:rPr lang="th-TH" sz="2000" dirty="0" smtClean="0"/>
              <a:t>สำหรับเชื่อมต่อ</a:t>
            </a:r>
            <a:r>
              <a:rPr lang="en-US" sz="2000" dirty="0" smtClean="0"/>
              <a:t> Private / Public Network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 --</a:t>
            </a:r>
            <a:r>
              <a:rPr lang="en-US" sz="1800" dirty="0"/>
              <a:t>subnet=192.168.100.0/24 --</a:t>
            </a:r>
            <a:r>
              <a:rPr lang="en-US" sz="1800" dirty="0" err="1"/>
              <a:t>ip</a:t>
            </a:r>
            <a:r>
              <a:rPr lang="en-US" sz="1800" dirty="0"/>
              <a:t>-range=192.168.100.128/25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gateway=192.168.100.5 --opt="</a:t>
            </a:r>
            <a:r>
              <a:rPr lang="en-US" sz="1800" dirty="0" err="1"/>
              <a:t>com.docker.network.mtu</a:t>
            </a:r>
            <a:r>
              <a:rPr lang="en-US" sz="1800" dirty="0"/>
              <a:t>"="1500" </a:t>
            </a:r>
            <a:r>
              <a:rPr lang="en-US" sz="1800" dirty="0" err="1" smtClean="0"/>
              <a:t>webpublic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subnet=192.168.101.0/24 --</a:t>
            </a:r>
            <a:r>
              <a:rPr lang="en-US" sz="1800" dirty="0" err="1"/>
              <a:t>ip</a:t>
            </a:r>
            <a:r>
              <a:rPr lang="en-US" sz="1800" dirty="0"/>
              <a:t>-range=192.168.101.128/25 </a:t>
            </a:r>
            <a:r>
              <a:rPr lang="en-US" sz="1800" dirty="0" smtClean="0"/>
              <a:t>\</a:t>
            </a:r>
          </a:p>
          <a:p>
            <a:pPr marL="457200" lvl="1" indent="0">
              <a:buNone/>
            </a:pPr>
            <a:r>
              <a:rPr lang="en-US" sz="1800" dirty="0" smtClean="0"/>
              <a:t>    --gateway=192.168.101.5 --opt="</a:t>
            </a:r>
            <a:r>
              <a:rPr lang="en-US" sz="1800" dirty="0" err="1" smtClean="0"/>
              <a:t>com.docker.network.mtu</a:t>
            </a:r>
            <a:r>
              <a:rPr lang="en-US" sz="1800" dirty="0" smtClean="0"/>
              <a:t>"="9000" </a:t>
            </a:r>
            <a:r>
              <a:rPr lang="en-US" sz="1800" dirty="0" err="1" smtClean="0"/>
              <a:t>webinternal</a:t>
            </a:r>
            <a:r>
              <a:rPr lang="en-US" sz="2000" dirty="0" err="1" smtClean="0"/>
              <a:t>Create</a:t>
            </a:r>
            <a:r>
              <a:rPr lang="en-US" sz="2000" dirty="0" smtClean="0"/>
              <a:t> Server 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สร้างเครื่อง </a:t>
            </a:r>
            <a:r>
              <a:rPr lang="en-US" dirty="0" smtClean="0"/>
              <a:t>Webserver (</a:t>
            </a:r>
            <a:r>
              <a:rPr lang="en-US" dirty="0" err="1" smtClean="0"/>
              <a:t>nodejs</a:t>
            </a:r>
            <a:r>
              <a:rPr lang="en-US" dirty="0" smtClean="0"/>
              <a:t>) </a:t>
            </a:r>
            <a:r>
              <a:rPr lang="th-TH" dirty="0" smtClean="0"/>
              <a:t>และ </a:t>
            </a:r>
            <a:r>
              <a:rPr lang="en-US" dirty="0" smtClean="0"/>
              <a:t>Nginx</a:t>
            </a:r>
          </a:p>
          <a:p>
            <a:pPr lvl="1"/>
            <a:r>
              <a:rPr lang="en-US" sz="1800" b="1" dirty="0" smtClean="0"/>
              <a:t>Web1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web1 --net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 smtClean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="192.168.101.131" </a:t>
            </a:r>
            <a:r>
              <a:rPr lang="en-US" sz="1800" dirty="0" err="1"/>
              <a:t>labdocker</a:t>
            </a:r>
            <a:r>
              <a:rPr lang="en-US" sz="1800" dirty="0"/>
              <a:t>/alpineweb:web1 node </a:t>
            </a:r>
            <a:r>
              <a:rPr lang="en-US" sz="1800" dirty="0" smtClean="0"/>
              <a:t>hello.js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b="1" dirty="0" smtClean="0"/>
              <a:t>Web2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web2 --net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="192.168.101.132" </a:t>
            </a:r>
            <a:r>
              <a:rPr lang="en-US" sz="1800" dirty="0" err="1"/>
              <a:t>labdocker</a:t>
            </a:r>
            <a:r>
              <a:rPr lang="en-US" sz="1800" dirty="0"/>
              <a:t>/alpineweb:web2 node </a:t>
            </a:r>
            <a:r>
              <a:rPr lang="en-US" sz="1800" dirty="0" smtClean="0"/>
              <a:t>hello.js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b="1" dirty="0" smtClean="0"/>
              <a:t>NGINX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</a:t>
            </a:r>
            <a:r>
              <a:rPr lang="en-US" sz="1800" dirty="0" err="1"/>
              <a:t>nginx</a:t>
            </a:r>
            <a:r>
              <a:rPr lang="en-US" sz="1800" dirty="0"/>
              <a:t>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="192.168.101.130" -p 80:8080 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/</a:t>
            </a:r>
            <a:r>
              <a:rPr lang="en-US" sz="1800" dirty="0" err="1" smtClean="0"/>
              <a:t>nginx:lab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err="1"/>
              <a:t>docker</a:t>
            </a:r>
            <a:r>
              <a:rPr lang="en-US" sz="1800" dirty="0"/>
              <a:t> network connect </a:t>
            </a:r>
            <a:r>
              <a:rPr lang="en-US" sz="1800" dirty="0" err="1"/>
              <a:t>webpublic</a:t>
            </a:r>
            <a:r>
              <a:rPr lang="en-US" sz="1800" dirty="0"/>
              <a:t> </a:t>
            </a:r>
            <a:r>
              <a:rPr lang="en-US" sz="1800" dirty="0" err="1"/>
              <a:t>nginx</a:t>
            </a:r>
            <a:r>
              <a:rPr lang="en-US" sz="1800" dirty="0"/>
              <a:t> --</a:t>
            </a:r>
            <a:r>
              <a:rPr lang="en-US" sz="1800" dirty="0" err="1"/>
              <a:t>ip</a:t>
            </a:r>
            <a:r>
              <a:rPr lang="en-US" sz="1800" dirty="0"/>
              <a:t>="192.168.100.130"</a:t>
            </a: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7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url: http://&lt;ip address of </a:t>
            </a:r>
            <a:r>
              <a:rPr lang="en-US" dirty="0" err="1" smtClean="0"/>
              <a:t>docker</a:t>
            </a:r>
            <a:r>
              <a:rPr lang="en-US" dirty="0" smtClean="0"/>
              <a:t>-machine/</a:t>
            </a:r>
            <a:r>
              <a:rPr lang="en-US" dirty="0" err="1" smtClean="0"/>
              <a:t>nodejs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73374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1606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351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result: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nginx.conf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0"/>
            <a:ext cx="5328592" cy="103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0" y="3349353"/>
            <a:ext cx="4831298" cy="288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68922</TotalTime>
  <Words>12947</Words>
  <Application>Microsoft Macintosh PowerPoint</Application>
  <PresentationFormat>On-screen Show (4:3)</PresentationFormat>
  <Paragraphs>2897</Paragraphs>
  <Slides>275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275</vt:i4>
      </vt:variant>
    </vt:vector>
  </HeadingPairs>
  <TitlesOfParts>
    <vt:vector size="286" baseType="lpstr">
      <vt:lpstr>Aharoni</vt:lpstr>
      <vt:lpstr>Browallia New</vt:lpstr>
      <vt:lpstr>Calibri</vt:lpstr>
      <vt:lpstr>Century Gothic</vt:lpstr>
      <vt:lpstr>Cordia New</vt:lpstr>
      <vt:lpstr>Courier New</vt:lpstr>
      <vt:lpstr>DilleniaUPC</vt:lpstr>
      <vt:lpstr>Palatino Linotype</vt:lpstr>
      <vt:lpstr>Wingdings</vt:lpstr>
      <vt:lpstr>Arial</vt:lpstr>
      <vt:lpstr>Executive</vt:lpstr>
      <vt:lpstr>Docker: The Next-Gen of Virtualization (Day 1)</vt:lpstr>
      <vt:lpstr>Outline Day 1</vt:lpstr>
      <vt:lpstr>Outline Day 2</vt:lpstr>
      <vt:lpstr>Prerequied</vt:lpstr>
      <vt:lpstr>Lab Resource</vt:lpstr>
      <vt:lpstr>Lab Resource</vt:lpstr>
      <vt:lpstr>Lab Resource</vt:lpstr>
      <vt:lpstr>Docker Principle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Workshop 1-1: Download &amp; Install</vt:lpstr>
      <vt:lpstr>Operating-system-level virtualization</vt:lpstr>
      <vt:lpstr>Docker History</vt:lpstr>
      <vt:lpstr>Growth of Docker (5B Now)</vt:lpstr>
      <vt:lpstr>Trend of Modernize Application</vt:lpstr>
      <vt:lpstr>Could Strategy Survey</vt:lpstr>
      <vt:lpstr>Who use docker now ?</vt:lpstr>
      <vt:lpstr>Who use docker now ?</vt:lpstr>
      <vt:lpstr>Who use docker now ?</vt:lpstr>
      <vt:lpstr>Who use docker now ?</vt:lpstr>
      <vt:lpstr>Container Life Cycle</vt:lpstr>
      <vt:lpstr>Container Life Cycle</vt:lpstr>
      <vt:lpstr>Docker Architecture</vt:lpstr>
      <vt:lpstr>What Cool of Docker ?</vt:lpstr>
      <vt:lpstr>Separate of Concern</vt:lpstr>
      <vt:lpstr>Docker vs VMWare</vt:lpstr>
      <vt:lpstr>Docker vs VMWare</vt:lpstr>
      <vt:lpstr>Docker Version</vt:lpstr>
      <vt:lpstr>What’s new in docker 1.11</vt:lpstr>
      <vt:lpstr>What’s new in docker 1.11</vt:lpstr>
      <vt:lpstr>Upgrade to Docker 1.11</vt:lpstr>
      <vt:lpstr>What’s new in docker 1.12</vt:lpstr>
      <vt:lpstr>What’s new in docker 1.12</vt:lpstr>
      <vt:lpstr>What’s new in docker 1.12.1 (18/8/2016)</vt:lpstr>
      <vt:lpstr>Upgrade Older Version 1.9XX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Docker Machine</vt:lpstr>
      <vt:lpstr>Linux vs Windows &amp; MAC OS</vt:lpstr>
      <vt:lpstr>Linux vs Windows &amp; MAC OS</vt:lpstr>
      <vt:lpstr>Docker-machine CLI</vt:lpstr>
      <vt:lpstr>Workshop 1-2: Pull Image</vt:lpstr>
      <vt:lpstr>Workshop 1-2: Pull Image</vt:lpstr>
      <vt:lpstr>General Command in Docker</vt:lpstr>
      <vt:lpstr>Image, Repository and Container</vt:lpstr>
      <vt:lpstr>Docker Deployment</vt:lpstr>
      <vt:lpstr>Docker Image</vt:lpstr>
      <vt:lpstr>Docker Image</vt:lpstr>
      <vt:lpstr>Repository (Registry)</vt:lpstr>
      <vt:lpstr>Repository (Registry)</vt:lpstr>
      <vt:lpstr>Repository (Registry)</vt:lpstr>
      <vt:lpstr>Repository (Registry)</vt:lpstr>
      <vt:lpstr>Repository (Registry)</vt:lpstr>
      <vt:lpstr>Workshop 1-3: Create &amp; Push Image</vt:lpstr>
      <vt:lpstr>Workshop 1-3: Build &amp; Push Image</vt:lpstr>
      <vt:lpstr>Docker Container</vt:lpstr>
      <vt:lpstr>Docker Container</vt:lpstr>
      <vt:lpstr>Workshop 1-4: Run Container</vt:lpstr>
      <vt:lpstr>Workshop 1-4: Run Container</vt:lpstr>
      <vt:lpstr>Workshop 1-4: Run Container</vt:lpstr>
      <vt:lpstr>CPU, Memory &amp; I/O</vt:lpstr>
      <vt:lpstr>CPU</vt:lpstr>
      <vt:lpstr>Workshop 1-5: CPU Configure</vt:lpstr>
      <vt:lpstr>Workshop 1-5: CPU Configure</vt:lpstr>
      <vt:lpstr>Workshop 1-5: CPU Configure</vt:lpstr>
      <vt:lpstr>Workshop 1-5: CPU Configure</vt:lpstr>
      <vt:lpstr>Workshop 1-5: CPU Configure</vt:lpstr>
      <vt:lpstr>Memory</vt:lpstr>
      <vt:lpstr>Memory</vt:lpstr>
      <vt:lpstr>Memory</vt:lpstr>
      <vt:lpstr>I/O</vt:lpstr>
      <vt:lpstr>I/O</vt:lpstr>
      <vt:lpstr>I/O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Network</vt:lpstr>
      <vt:lpstr>Network</vt:lpstr>
      <vt:lpstr>Volume</vt:lpstr>
      <vt:lpstr>Volume</vt:lpstr>
      <vt:lpstr>Volume</vt:lpstr>
      <vt:lpstr>Volume</vt:lpstr>
      <vt:lpstr>Volume</vt:lpstr>
      <vt:lpstr>Workshop 1-7: Share Volume</vt:lpstr>
      <vt:lpstr>Workshop 1-7: Share Volume</vt:lpstr>
      <vt:lpstr>Workshop 1-7: Share Volume</vt:lpstr>
      <vt:lpstr>Log and Inspect</vt:lpstr>
      <vt:lpstr>Log</vt:lpstr>
      <vt:lpstr>Inspect</vt:lpstr>
      <vt:lpstr>Workshop 1-8: Log &amp; Inspect</vt:lpstr>
      <vt:lpstr>Commit</vt:lpstr>
      <vt:lpstr>Commit</vt:lpstr>
      <vt:lpstr>Kitematic</vt:lpstr>
      <vt:lpstr>Kitematic</vt:lpstr>
      <vt:lpstr>Kitematic</vt:lpstr>
      <vt:lpstr>Recapture for Day 1</vt:lpstr>
      <vt:lpstr>Homework</vt:lpstr>
      <vt:lpstr>Homework</vt:lpstr>
      <vt:lpstr>Homework</vt:lpstr>
      <vt:lpstr>Q&amp;A for Day 1</vt:lpstr>
      <vt:lpstr>Docker: The Next-Gen of Virtualization (Day 2)</vt:lpstr>
      <vt:lpstr>Outline Day 2</vt:lpstr>
      <vt:lpstr>Dockerfile and Build</vt:lpstr>
      <vt:lpstr>Dockerfile</vt:lpstr>
      <vt:lpstr>Dockerfile</vt:lpstr>
      <vt:lpstr>Dockerfile</vt:lpstr>
      <vt:lpstr>Workshop 2-1: DockerFile</vt:lpstr>
      <vt:lpstr>Workshop 2-1: DockerFile</vt:lpstr>
      <vt:lpstr>Workshop 2-1: DockerFile</vt:lpstr>
      <vt:lpstr>Workshop 2.1: DockerFile</vt:lpstr>
      <vt:lpstr>Workshop 2-1: DockerFile</vt:lpstr>
      <vt:lpstr>Workshop 2-1: DockerFile</vt:lpstr>
      <vt:lpstr>Workshop 2-1: DockerFile</vt:lpstr>
      <vt:lpstr>Workshop 2-1: DockerFile</vt:lpstr>
      <vt:lpstr>Workshop 2-1: DockerFile</vt:lpstr>
      <vt:lpstr>Compose</vt:lpstr>
      <vt:lpstr>Compose</vt:lpstr>
      <vt:lpstr>Compose</vt:lpstr>
      <vt:lpstr>Compose</vt:lpstr>
      <vt:lpstr>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Registry</vt:lpstr>
      <vt:lpstr>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Open Source Registry (Experiment)</vt:lpstr>
      <vt:lpstr>Trust Registry</vt:lpstr>
      <vt:lpstr>Open Source Registry (Experiment)</vt:lpstr>
      <vt:lpstr>GitLab Registry</vt:lpstr>
      <vt:lpstr>GitLab Registry</vt:lpstr>
      <vt:lpstr>Swarm</vt:lpstr>
      <vt:lpstr>Swarm: Conceptual</vt:lpstr>
      <vt:lpstr>Swarm: Conceptual</vt:lpstr>
      <vt:lpstr>Swarm: Conceptual</vt:lpstr>
      <vt:lpstr>Swarm: Conceptual</vt:lpstr>
      <vt:lpstr>Swarm: Conceptual</vt:lpstr>
      <vt:lpstr>Swarm: Discovery Service</vt:lpstr>
      <vt:lpstr>Swarm: Discovery Service</vt:lpstr>
      <vt:lpstr>Swarm: Discovery Service</vt:lpstr>
      <vt:lpstr>Swarm: Discovery Service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Swarm: Container Scheduling</vt:lpstr>
      <vt:lpstr>Swarm: Node Filter</vt:lpstr>
      <vt:lpstr>Swarm: Node Filter</vt:lpstr>
      <vt:lpstr>Swarm: Node Filter</vt:lpstr>
      <vt:lpstr>Workshop 2-4: Swarm (Constrain)</vt:lpstr>
      <vt:lpstr>Workshop 2-4: Swarm (Constrain)</vt:lpstr>
      <vt:lpstr>Swarm: Container Content Filter</vt:lpstr>
      <vt:lpstr>Workshop 2-4: Swarm (Affinity)</vt:lpstr>
      <vt:lpstr>Swarm: Container Content Filter</vt:lpstr>
      <vt:lpstr>Swarm: Container Content Filter</vt:lpstr>
      <vt:lpstr>Swarm: Container Content Filter</vt:lpstr>
      <vt:lpstr>Workshop 2-4: Swarm (Affinity)</vt:lpstr>
      <vt:lpstr>Workshop 2-4: Swarm (Affinity)</vt:lpstr>
      <vt:lpstr>Workshop 2-4: Swarm (Affinity)</vt:lpstr>
      <vt:lpstr>Swarm: Container Content Filter</vt:lpstr>
      <vt:lpstr>Workshop 2-4: Swarm (Dependency)</vt:lpstr>
      <vt:lpstr>Swarm: Container Content Filter</vt:lpstr>
      <vt:lpstr>Workshop 2-4: Swarm (Dependency)</vt:lpstr>
      <vt:lpstr>Swarm: Container Load balance</vt:lpstr>
      <vt:lpstr>Swarm: High Availability</vt:lpstr>
      <vt:lpstr>Swarm: High Availability</vt:lpstr>
      <vt:lpstr>Swarm: High Availability</vt:lpstr>
      <vt:lpstr>Swarm: High Availability</vt:lpstr>
      <vt:lpstr>Swarm: High Availability</vt:lpstr>
      <vt:lpstr>Workshop 2-4: Swarm (HA)</vt:lpstr>
      <vt:lpstr>Swarm: Network</vt:lpstr>
      <vt:lpstr>Swarm: Network</vt:lpstr>
      <vt:lpstr>Swarm: Network</vt:lpstr>
      <vt:lpstr>Swarm: Network</vt:lpstr>
      <vt:lpstr>Workshop 2-4: Swarm (Overlay)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Swarm: Network</vt:lpstr>
      <vt:lpstr>Workshop 2-4-1: Swarm (1.12)</vt:lpstr>
      <vt:lpstr>Workshop 2-4-1: Swarm (1.12)</vt:lpstr>
      <vt:lpstr>Workshop 2-4-1: Swarm (1.12)</vt:lpstr>
      <vt:lpstr>Swarm: IPVS &amp; Route Mesh</vt:lpstr>
      <vt:lpstr>Swarm: IPVS &amp; Route Mesh</vt:lpstr>
      <vt:lpstr>Swarm on 1.12</vt:lpstr>
      <vt:lpstr>Swarm on 1.12</vt:lpstr>
      <vt:lpstr>Swarm on 1.12</vt:lpstr>
      <vt:lpstr>Swarm on 1.12</vt:lpstr>
      <vt:lpstr>Swarm on 1.12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Recapture for Day 2</vt:lpstr>
      <vt:lpstr>Q&amp;A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Microsoft Office User</cp:lastModifiedBy>
  <cp:revision>1253</cp:revision>
  <cp:lastPrinted>2016-04-07T14:17:13Z</cp:lastPrinted>
  <dcterms:created xsi:type="dcterms:W3CDTF">2016-02-05T11:12:44Z</dcterms:created>
  <dcterms:modified xsi:type="dcterms:W3CDTF">2016-08-23T04:47:20Z</dcterms:modified>
</cp:coreProperties>
</file>